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sldIdLst>
    <p:sldId id="256" r:id="rId3"/>
    <p:sldId id="302" r:id="rId4"/>
    <p:sldId id="299" r:id="rId5"/>
    <p:sldId id="300" r:id="rId6"/>
    <p:sldId id="354" r:id="rId7"/>
    <p:sldId id="355" r:id="rId8"/>
    <p:sldId id="301" r:id="rId9"/>
    <p:sldId id="353" r:id="rId10"/>
    <p:sldId id="356" r:id="rId11"/>
    <p:sldId id="257" r:id="rId12"/>
    <p:sldId id="298" r:id="rId13"/>
    <p:sldId id="303" r:id="rId14"/>
    <p:sldId id="258" r:id="rId15"/>
    <p:sldId id="292" r:id="rId16"/>
    <p:sldId id="305" r:id="rId17"/>
    <p:sldId id="295" r:id="rId18"/>
    <p:sldId id="309" r:id="rId19"/>
    <p:sldId id="310" r:id="rId20"/>
    <p:sldId id="311" r:id="rId21"/>
    <p:sldId id="308" r:id="rId22"/>
    <p:sldId id="312" r:id="rId23"/>
    <p:sldId id="313" r:id="rId24"/>
    <p:sldId id="314" r:id="rId25"/>
    <p:sldId id="316" r:id="rId26"/>
    <p:sldId id="326" r:id="rId27"/>
    <p:sldId id="327" r:id="rId28"/>
    <p:sldId id="328" r:id="rId29"/>
    <p:sldId id="329" r:id="rId30"/>
    <p:sldId id="330" r:id="rId31"/>
    <p:sldId id="332" r:id="rId32"/>
    <p:sldId id="331" r:id="rId33"/>
    <p:sldId id="334" r:id="rId34"/>
    <p:sldId id="333" r:id="rId35"/>
    <p:sldId id="345" r:id="rId36"/>
    <p:sldId id="259" r:id="rId37"/>
    <p:sldId id="260" r:id="rId38"/>
    <p:sldId id="261" r:id="rId39"/>
    <p:sldId id="262" r:id="rId40"/>
    <p:sldId id="263" r:id="rId41"/>
    <p:sldId id="264" r:id="rId42"/>
    <p:sldId id="265" r:id="rId43"/>
    <p:sldId id="270" r:id="rId44"/>
    <p:sldId id="348" r:id="rId45"/>
    <p:sldId id="277" r:id="rId46"/>
    <p:sldId id="276" r:id="rId47"/>
    <p:sldId id="278" r:id="rId48"/>
    <p:sldId id="279" r:id="rId49"/>
    <p:sldId id="269" r:id="rId50"/>
    <p:sldId id="275" r:id="rId51"/>
    <p:sldId id="273" r:id="rId52"/>
    <p:sldId id="266" r:id="rId53"/>
    <p:sldId id="267" r:id="rId54"/>
    <p:sldId id="268" r:id="rId55"/>
    <p:sldId id="349" r:id="rId56"/>
    <p:sldId id="357" r:id="rId57"/>
    <p:sldId id="358" r:id="rId58"/>
    <p:sldId id="352" r:id="rId59"/>
    <p:sldId id="293" r:id="rId60"/>
    <p:sldId id="315" r:id="rId61"/>
    <p:sldId id="317" r:id="rId62"/>
    <p:sldId id="281" r:id="rId63"/>
    <p:sldId id="341" r:id="rId64"/>
    <p:sldId id="342" r:id="rId65"/>
    <p:sldId id="343" r:id="rId66"/>
    <p:sldId id="344" r:id="rId67"/>
    <p:sldId id="335" r:id="rId68"/>
    <p:sldId id="336" r:id="rId69"/>
    <p:sldId id="337" r:id="rId70"/>
    <p:sldId id="338" r:id="rId71"/>
    <p:sldId id="339" r:id="rId72"/>
    <p:sldId id="347" r:id="rId73"/>
    <p:sldId id="283"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07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02" autoAdjust="0"/>
  </p:normalViewPr>
  <p:slideViewPr>
    <p:cSldViewPr>
      <p:cViewPr varScale="1">
        <p:scale>
          <a:sx n="59" d="100"/>
          <a:sy n="59" d="100"/>
        </p:scale>
        <p:origin x="-1404"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6990F-1399-4C27-9BF1-21D2A55DF462}" type="datetimeFigureOut">
              <a:rPr lang="pt-BR" smtClean="0"/>
              <a:pPr/>
              <a:t>25/06/2021</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A9DA0-AB72-4616-89E5-9145584CFC7B}" type="slidenum">
              <a:rPr lang="pt-BR" smtClean="0"/>
              <a:pPr/>
              <a:t>‹#›</a:t>
            </a:fld>
            <a:endParaRPr lang="pt-BR"/>
          </a:p>
        </p:txBody>
      </p:sp>
    </p:spTree>
    <p:extLst>
      <p:ext uri="{BB962C8B-B14F-4D97-AF65-F5344CB8AC3E}">
        <p14:creationId xmlns:p14="http://schemas.microsoft.com/office/powerpoint/2010/main" xmlns="" val="42689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ailymail.co.uk/news/article-1297468/Two-million-black-white-twins-celebrate-birthday.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ec.tynt.com/b/rf?id=bBOTTqvd0r3Pooab7jrHcU&amp;u=DailyMail" TargetMode="External"/><Relationship Id="rId4" Type="http://schemas.openxmlformats.org/officeDocument/2006/relationships/hyperlink" Target="http://ec.tynt.com/b/rw?id=bBOTTqvd0r3Pooab7jrHcU&amp;u=MailOnli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sun.co.uk/sol/homepage/news/4516480/One-of-our-twins-was-born-black-the-other-was-born-white.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ínguac</a:t>
            </a:r>
            <a:endParaRPr lang="pt-BR" dirty="0"/>
          </a:p>
        </p:txBody>
      </p:sp>
      <p:sp>
        <p:nvSpPr>
          <p:cNvPr id="4" name="Espaço Reservado para Número de Slide 3"/>
          <p:cNvSpPr>
            <a:spLocks noGrp="1"/>
          </p:cNvSpPr>
          <p:nvPr>
            <p:ph type="sldNum" sz="quarter" idx="10"/>
          </p:nvPr>
        </p:nvSpPr>
        <p:spPr/>
        <p:txBody>
          <a:bodyPr/>
          <a:lstStyle/>
          <a:p>
            <a:fld id="{825A9DA0-AB72-4616-89E5-9145584CFC7B}" type="slidenum">
              <a:rPr lang="pt-BR" smtClean="0"/>
              <a:pPr/>
              <a:t>34</a:t>
            </a:fld>
            <a:endParaRPr lang="pt-BR"/>
          </a:p>
        </p:txBody>
      </p:sp>
    </p:spTree>
    <p:extLst>
      <p:ext uri="{BB962C8B-B14F-4D97-AF65-F5344CB8AC3E}">
        <p14:creationId xmlns:p14="http://schemas.microsoft.com/office/powerpoint/2010/main" xmlns="" val="120708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 British Nigerian couple--Ben and Angela </a:t>
            </a:r>
            <a:r>
              <a:rPr lang="en-US" dirty="0" err="1" smtClean="0"/>
              <a:t>Ihegboro</a:t>
            </a:r>
            <a:r>
              <a:rPr lang="en-US" dirty="0" smtClean="0"/>
              <a:t>--is not aware of any fair-skinned ancestors on either side of their families. Yet they gave birth to a blue-eyed, blond-haired, and fair-skinned baby girl. As the mother herself exclaimed, "What on earth happened here?"</a:t>
            </a:r>
          </a:p>
          <a:p>
            <a:r>
              <a:rPr lang="en-US" dirty="0" smtClean="0"/>
              <a:t>Named </a:t>
            </a:r>
            <a:r>
              <a:rPr lang="en-US" dirty="0" err="1" smtClean="0"/>
              <a:t>Nmachi</a:t>
            </a:r>
            <a:r>
              <a:rPr lang="en-US" dirty="0" smtClean="0"/>
              <a:t>, which means "Beauty of God," the newborn has eye coloration, so she is not an albino. </a:t>
            </a:r>
            <a:r>
              <a:rPr lang="en-US" i="1" dirty="0" smtClean="0"/>
              <a:t>The Sun</a:t>
            </a:r>
            <a:r>
              <a:rPr lang="en-US" dirty="0" smtClean="0"/>
              <a:t> reported that while the couple was shocked at her appearance, they nevertheless welcomed the child, calling her their "miracle baby."</a:t>
            </a:r>
            <a:r>
              <a:rPr lang="en-US" baseline="30000" dirty="0" smtClean="0"/>
              <a:t>1</a:t>
            </a:r>
            <a:r>
              <a:rPr lang="en-US" dirty="0" smtClean="0"/>
              <a:t> There is no evidence of an alternate father. Their marriage has been faithful, and even a Caucasian father could not have produced a baby as light-skinned as this one.</a:t>
            </a:r>
          </a:p>
          <a:p>
            <a:r>
              <a:rPr lang="en-US" dirty="0" err="1" smtClean="0"/>
              <a:t>Nmachi's</a:t>
            </a:r>
            <a:r>
              <a:rPr lang="en-US" dirty="0" smtClean="0"/>
              <a:t> unexpected appearance presents a genetic mystery, but it also provides a clue to the skin, eye, and hair coloration that must have characterized this planet's first people. Oxford University geneticist Bryan Sykes told</a:t>
            </a:r>
            <a:r>
              <a:rPr lang="en-US" i="1" dirty="0" smtClean="0"/>
              <a:t> The Sun</a:t>
            </a:r>
            <a:r>
              <a:rPr lang="en-US" dirty="0" smtClean="0"/>
              <a:t>, "As </a:t>
            </a:r>
            <a:r>
              <a:rPr lang="en-US" dirty="0" err="1" smtClean="0"/>
              <a:t>albinoism</a:t>
            </a:r>
            <a:r>
              <a:rPr lang="en-US" dirty="0" smtClean="0"/>
              <a:t> has been ruled out, it is more likely that there has been some other mutation that's happened to produce this </a:t>
            </a:r>
            <a:r>
              <a:rPr lang="en-US" dirty="0" err="1" smtClean="0"/>
              <a:t>colouring</a:t>
            </a:r>
            <a:r>
              <a:rPr lang="en-US" dirty="0" smtClean="0"/>
              <a:t>."</a:t>
            </a:r>
          </a:p>
          <a:p>
            <a:endParaRPr lang="en-US" dirty="0" smtClean="0"/>
          </a:p>
          <a:p>
            <a:r>
              <a:rPr lang="en-US" dirty="0" smtClean="0"/>
              <a:t>This means that it is possible that all blond and fair-skinned people descended from one or a few who had the same or a similar mutation as </a:t>
            </a:r>
            <a:r>
              <a:rPr lang="en-US" dirty="0" err="1" smtClean="0"/>
              <a:t>Nmachi</a:t>
            </a:r>
            <a:r>
              <a:rPr lang="en-US" dirty="0" smtClean="0"/>
              <a:t>. This would in turn confirm suspicions that the lack of melanin in skin, eyes, and hair that characterizes Caucasians points back at a long heritage of debilitated melanin production.</a:t>
            </a:r>
          </a:p>
          <a:p>
            <a:r>
              <a:rPr lang="en-US" dirty="0" err="1" smtClean="0"/>
              <a:t>Nmachi's</a:t>
            </a:r>
            <a:r>
              <a:rPr lang="en-US" dirty="0" smtClean="0"/>
              <a:t> presumed mutation would also confirm long-held creation science conjectures about the appearance of the first two people in the world. Adam and Eve must have had medium-tone skin.</a:t>
            </a:r>
            <a:r>
              <a:rPr lang="en-US" baseline="30000" dirty="0" smtClean="0"/>
              <a:t>2</a:t>
            </a:r>
            <a:r>
              <a:rPr lang="en-US" dirty="0" smtClean="0"/>
              <a:t> Based on currently modeled skin-color inheritance patterns, their many descendants had higher statistical odds of also having medium-tone skin, with an outside chance of having children with very light or very dark skin.</a:t>
            </a:r>
            <a:r>
              <a:rPr lang="en-US" baseline="30000" dirty="0" smtClean="0"/>
              <a:t>3</a:t>
            </a:r>
            <a:r>
              <a:rPr lang="en-US" dirty="0" smtClean="0"/>
              <a:t> In this way, all of today's varieties of human pigmentation could have arisen in only two generations from Adam.</a:t>
            </a:r>
          </a:p>
          <a:p>
            <a:r>
              <a:rPr lang="en-US" dirty="0" smtClean="0"/>
              <a:t>But if the blond and fair traits arose by mutation long after Adam, then it stands to reason that earth's earliest inhabitants were all darker than today's fairest-skinned ones.</a:t>
            </a:r>
          </a:p>
          <a:p>
            <a:endParaRPr lang="en-US" dirty="0" smtClean="0"/>
          </a:p>
          <a:p>
            <a:r>
              <a:rPr lang="en-US" dirty="0" smtClean="0"/>
              <a:t>http://www.icr.org/article/blond-baby-from-black-parents-genetic/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Shocked: Ben and Angela </a:t>
            </a:r>
            <a:r>
              <a:rPr lang="en-US" dirty="0" err="1" smtClean="0"/>
              <a:t>Ihegboro</a:t>
            </a:r>
            <a:r>
              <a:rPr lang="en-US" dirty="0" smtClean="0"/>
              <a:t> with their children </a:t>
            </a:r>
            <a:r>
              <a:rPr lang="en-US" dirty="0" err="1" smtClean="0"/>
              <a:t>Dumebi</a:t>
            </a:r>
            <a:r>
              <a:rPr lang="en-US" dirty="0" smtClean="0"/>
              <a:t> (left) and </a:t>
            </a:r>
            <a:r>
              <a:rPr lang="en-US" dirty="0" err="1" smtClean="0"/>
              <a:t>Chisom</a:t>
            </a:r>
            <a:r>
              <a:rPr lang="en-US" dirty="0" smtClean="0"/>
              <a:t>. Their newborn girl is white, astounding doctors </a:t>
            </a:r>
            <a:br>
              <a:rPr lang="en-US" dirty="0" smtClean="0"/>
            </a:br>
            <a:r>
              <a:rPr lang="en-US" dirty="0" smtClean="0"/>
              <a:t>Read more: </a:t>
            </a:r>
            <a:r>
              <a:rPr lang="en-US" dirty="0" smtClean="0">
                <a:hlinkClick r:id="rId3"/>
              </a:rPr>
              <a:t>http://www.dailymail.co.uk/news/article-1297468/Two-million-black-white-twins-celebrate-birthday.html#ixzz3ugHMen7w</a:t>
            </a:r>
            <a:r>
              <a:rPr lang="en-US" dirty="0" smtClean="0"/>
              <a:t> </a:t>
            </a:r>
            <a:br>
              <a:rPr lang="en-US" dirty="0" smtClean="0"/>
            </a:br>
            <a:r>
              <a:rPr lang="en-US" dirty="0" smtClean="0"/>
              <a:t>Follow us: </a:t>
            </a:r>
            <a:r>
              <a:rPr lang="en-US" dirty="0" smtClean="0">
                <a:hlinkClick r:id="rId4"/>
              </a:rPr>
              <a:t>@</a:t>
            </a:r>
            <a:r>
              <a:rPr lang="en-US" dirty="0" err="1" smtClean="0">
                <a:hlinkClick r:id="rId4"/>
              </a:rPr>
              <a:t>MailOnline</a:t>
            </a:r>
            <a:r>
              <a:rPr lang="en-US" dirty="0" smtClean="0">
                <a:hlinkClick r:id="rId4"/>
              </a:rPr>
              <a:t> on Twitter</a:t>
            </a:r>
            <a:r>
              <a:rPr lang="en-US" dirty="0" smtClean="0"/>
              <a:t> | </a:t>
            </a:r>
            <a:r>
              <a:rPr lang="en-US" dirty="0" err="1" smtClean="0">
                <a:hlinkClick r:id="rId5"/>
              </a:rPr>
              <a:t>DailyMail</a:t>
            </a:r>
            <a:r>
              <a:rPr lang="en-US" dirty="0" smtClean="0">
                <a:hlinkClick r:id="rId5"/>
              </a:rPr>
              <a:t> on </a:t>
            </a:r>
            <a:r>
              <a:rPr lang="en-US" dirty="0" err="1" smtClean="0">
                <a:hlinkClick r:id="rId5"/>
              </a:rPr>
              <a:t>Facebook</a:t>
            </a:r>
            <a:endParaRPr lang="en-US" dirty="0" smtClean="0"/>
          </a:p>
          <a:p>
            <a:endParaRPr lang="en-US" dirty="0"/>
          </a:p>
        </p:txBody>
      </p:sp>
      <p:sp>
        <p:nvSpPr>
          <p:cNvPr id="4" name="Slide Number Placeholder 3"/>
          <p:cNvSpPr>
            <a:spLocks noGrp="1"/>
          </p:cNvSpPr>
          <p:nvPr>
            <p:ph type="sldNum" sz="quarter" idx="10"/>
          </p:nvPr>
        </p:nvSpPr>
        <p:spPr/>
        <p:txBody>
          <a:bodyPr/>
          <a:lstStyle/>
          <a:p>
            <a:fld id="{825A9DA0-AB72-4616-89E5-9145584CFC7B}" type="slidenum">
              <a:rPr lang="pt-BR" smtClean="0"/>
              <a:pPr/>
              <a:t>42</a:t>
            </a:fld>
            <a:endParaRPr lang="pt-BR"/>
          </a:p>
        </p:txBody>
      </p:sp>
    </p:spTree>
    <p:extLst>
      <p:ext uri="{BB962C8B-B14F-4D97-AF65-F5344CB8AC3E}">
        <p14:creationId xmlns:p14="http://schemas.microsoft.com/office/powerpoint/2010/main" xmlns="" val="301678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very Rare genetic Mutation: The black parents shocked when their son was born white with blond hair.</a:t>
            </a:r>
            <a:br>
              <a:rPr lang="en-US" dirty="0" smtClean="0"/>
            </a:br>
            <a:r>
              <a:rPr lang="en-US" dirty="0" smtClean="0"/>
              <a:t>A black couple told of their shock and mystification when their son was born with white skin and blond hair. Francis </a:t>
            </a:r>
            <a:r>
              <a:rPr lang="en-US" dirty="0" err="1" smtClean="0"/>
              <a:t>Tshibangu</a:t>
            </a:r>
            <a:r>
              <a:rPr lang="en-US" dirty="0" smtClean="0"/>
              <a:t> admitted: ‘My first thought was “Wow, is he really mine?”.’</a:t>
            </a:r>
            <a:br>
              <a:rPr lang="en-US" dirty="0" smtClean="0"/>
            </a:br>
            <a:r>
              <a:rPr lang="en-US" dirty="0" smtClean="0"/>
              <a:t>He and his wife </a:t>
            </a:r>
            <a:r>
              <a:rPr lang="en-US" dirty="0" err="1" smtClean="0"/>
              <a:t>Arlette</a:t>
            </a:r>
            <a:r>
              <a:rPr lang="en-US" dirty="0" smtClean="0"/>
              <a:t> already have a two-year-old boy, Seth, whose features reflect his African parentage. But it is thought that baby Daniel, now 11 weeks old, has a slight genetic mutation. He is not an albino. Congo- born </a:t>
            </a:r>
            <a:r>
              <a:rPr lang="en-US" dirty="0" err="1" smtClean="0"/>
              <a:t>Mr</a:t>
            </a:r>
            <a:r>
              <a:rPr lang="en-US" dirty="0" smtClean="0"/>
              <a:t> </a:t>
            </a:r>
            <a:r>
              <a:rPr lang="en-US" dirty="0" err="1" smtClean="0"/>
              <a:t>Tshibangu</a:t>
            </a:r>
            <a:r>
              <a:rPr lang="en-US" dirty="0" smtClean="0"/>
              <a:t>, 28, said his ‘jaw dropped open’ when Daniel arrived at Leicester Royal Infirmary.</a:t>
            </a:r>
            <a:endParaRPr lang="pt-BR" dirty="0"/>
          </a:p>
        </p:txBody>
      </p:sp>
      <p:sp>
        <p:nvSpPr>
          <p:cNvPr id="4" name="Slide Number Placeholder 3"/>
          <p:cNvSpPr>
            <a:spLocks noGrp="1"/>
          </p:cNvSpPr>
          <p:nvPr>
            <p:ph type="sldNum" sz="quarter" idx="10"/>
          </p:nvPr>
        </p:nvSpPr>
        <p:spPr/>
        <p:txBody>
          <a:bodyPr/>
          <a:lstStyle/>
          <a:p>
            <a:fld id="{825A9DA0-AB72-4616-89E5-9145584CFC7B}" type="slidenum">
              <a:rPr lang="pt-BR" smtClean="0"/>
              <a:pPr/>
              <a:t>43</a:t>
            </a:fld>
            <a:endParaRPr lang="pt-BR"/>
          </a:p>
        </p:txBody>
      </p:sp>
    </p:spTree>
    <p:extLst>
      <p:ext uri="{BB962C8B-B14F-4D97-AF65-F5344CB8AC3E}">
        <p14:creationId xmlns:p14="http://schemas.microsoft.com/office/powerpoint/2010/main" xmlns="" val="26229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CA"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black woman – with white parents</a:t>
            </a:r>
            <a:endParaRPr lang="en-US" dirty="0" smtClean="0"/>
          </a:p>
          <a:p>
            <a:r>
              <a:rPr lang="en-US" sz="1200" kern="1200" dirty="0" smtClean="0">
                <a:solidFill>
                  <a:schemeClr val="tx1"/>
                </a:solidFill>
                <a:latin typeface="+mn-lt"/>
                <a:ea typeface="+mn-ea"/>
                <a:cs typeface="+mn-cs"/>
              </a:rPr>
              <a:t>Sandra Laing was born black, but to white parents. It would have been strange anywhere – but in apartheid South Africa it was disastrous.</a:t>
            </a:r>
            <a:endParaRPr lang="en-US" dirty="0" smtClean="0"/>
          </a:p>
          <a:p>
            <a:r>
              <a:rPr lang="en-US" sz="1200" kern="1200" dirty="0" smtClean="0">
                <a:solidFill>
                  <a:schemeClr val="tx1"/>
                </a:solidFill>
                <a:latin typeface="+mn-lt"/>
                <a:ea typeface="+mn-ea"/>
                <a:cs typeface="+mn-cs"/>
              </a:rPr>
              <a:t>Long before science learned to meddle with genes, there was Sandra Laing. She entered the world in 1955, a beautiful baby by all accounts, who could be expected to grow up in a close-knit family amid mines of gold and forests of pine. At the first sight of Sandra no one, not the nurse, her mother, father or </a:t>
            </a:r>
            <a:r>
              <a:rPr lang="en-US" sz="1200" kern="1200" dirty="0" err="1" smtClean="0">
                <a:solidFill>
                  <a:schemeClr val="tx1"/>
                </a:solidFill>
                <a:latin typeface="+mn-lt"/>
                <a:ea typeface="+mn-ea"/>
                <a:cs typeface="+mn-cs"/>
              </a:rPr>
              <a:t>neighbours</a:t>
            </a:r>
            <a:r>
              <a:rPr lang="en-US" sz="1200" kern="1200" dirty="0" smtClean="0">
                <a:solidFill>
                  <a:schemeClr val="tx1"/>
                </a:solidFill>
                <a:latin typeface="+mn-lt"/>
                <a:ea typeface="+mn-ea"/>
                <a:cs typeface="+mn-cs"/>
              </a:rPr>
              <a:t> would admit the obvious. Nature had played a trick. Abraham and </a:t>
            </a:r>
            <a:r>
              <a:rPr lang="en-US" sz="1200" kern="1200" dirty="0" err="1" smtClean="0">
                <a:solidFill>
                  <a:schemeClr val="tx1"/>
                </a:solidFill>
                <a:latin typeface="+mn-lt"/>
                <a:ea typeface="+mn-ea"/>
                <a:cs typeface="+mn-cs"/>
              </a:rPr>
              <a:t>Sannie</a:t>
            </a:r>
            <a:r>
              <a:rPr lang="en-US" sz="1200" kern="1200" dirty="0" smtClean="0">
                <a:solidFill>
                  <a:schemeClr val="tx1"/>
                </a:solidFill>
                <a:latin typeface="+mn-lt"/>
                <a:ea typeface="+mn-ea"/>
                <a:cs typeface="+mn-cs"/>
              </a:rPr>
              <a:t> Laing were white, their parents, grandparents and great grandparents were white, yet their daughter was dark. By a biological quirk, the pigment of an unknown black ancestor had lain dormant for generations and manifested in Sandra. Genetic throwbacks were not unheard of but if there was ever a wrong place and wrong time for this phenomenon, it was apartheid South Africa.</a:t>
            </a:r>
            <a:endParaRPr lang="en-US" dirty="0" smtClean="0"/>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(October 30, 2009) *Few can say they have been white, and a person of color in the same lifetime. </a:t>
            </a:r>
            <a:r>
              <a:rPr lang="en-CA" sz="1200" b="1" kern="1200" dirty="0" smtClean="0">
                <a:solidFill>
                  <a:schemeClr val="tx1"/>
                </a:solidFill>
                <a:latin typeface="+mn-lt"/>
                <a:ea typeface="+mn-ea"/>
                <a:cs typeface="+mn-cs"/>
              </a:rPr>
              <a:t>Sandra Laing</a:t>
            </a:r>
            <a:r>
              <a:rPr lang="en-CA" sz="1200" kern="1200" dirty="0" smtClean="0">
                <a:solidFill>
                  <a:schemeClr val="tx1"/>
                </a:solidFill>
                <a:latin typeface="+mn-lt"/>
                <a:ea typeface="+mn-ea"/>
                <a:cs typeface="+mn-cs"/>
              </a:rPr>
              <a:t> can. Her true story brought media attention to the cruelties of the South African Apartheid system which by law made living with her biological family a crime.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Her romance with a dark African earned her time in jail; her racial classification legally forced an estrangement from both her parents and two of her children.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Born an inexplicably African featured child to white parents, who belonged to the party that believed the races should be kept apart, she was classified as white, and admonished to stay out of the sun.  </a:t>
            </a:r>
            <a:endParaRPr lang="pt-BR" dirty="0"/>
          </a:p>
        </p:txBody>
      </p:sp>
      <p:sp>
        <p:nvSpPr>
          <p:cNvPr id="4" name="Slide Number Placeholder 3"/>
          <p:cNvSpPr>
            <a:spLocks noGrp="1"/>
          </p:cNvSpPr>
          <p:nvPr>
            <p:ph type="sldNum" sz="quarter" idx="10"/>
          </p:nvPr>
        </p:nvSpPr>
        <p:spPr/>
        <p:txBody>
          <a:bodyPr/>
          <a:lstStyle/>
          <a:p>
            <a:fld id="{825A9DA0-AB72-4616-89E5-9145584CFC7B}" type="slidenum">
              <a:rPr lang="pt-BR" smtClean="0"/>
              <a:pPr/>
              <a:t>44</a:t>
            </a:fld>
            <a:endParaRPr lang="pt-BR"/>
          </a:p>
        </p:txBody>
      </p:sp>
    </p:spTree>
    <p:extLst>
      <p:ext uri="{BB962C8B-B14F-4D97-AF65-F5344CB8AC3E}">
        <p14:creationId xmlns:p14="http://schemas.microsoft.com/office/powerpoint/2010/main" xmlns="" val="157765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Twin sisters are born and are completely different races.</a:t>
            </a:r>
            <a:r>
              <a:rPr lang="en-US" dirty="0" smtClean="0"/>
              <a:t> 21-year-old Kylie Hodgson of Nottingham, England, is half-black, half-white. </a:t>
            </a:r>
            <a:r>
              <a:rPr lang="en-US" dirty="0" err="1" smtClean="0"/>
              <a:t>So's</a:t>
            </a:r>
            <a:r>
              <a:rPr lang="en-US" dirty="0" smtClean="0"/>
              <a:t> her partner, 19-year-old </a:t>
            </a:r>
            <a:r>
              <a:rPr lang="en-US" dirty="0" err="1" smtClean="0"/>
              <a:t>Remi</a:t>
            </a:r>
            <a:r>
              <a:rPr lang="en-US" dirty="0" smtClean="0"/>
              <a:t> </a:t>
            </a:r>
            <a:r>
              <a:rPr lang="en-US" dirty="0" err="1" smtClean="0"/>
              <a:t>Horder</a:t>
            </a:r>
            <a:r>
              <a:rPr lang="en-US" dirty="0" smtClean="0"/>
              <a:t>. Back in 2006, they conceived twins. And when the twin girls were born, one was black... and one was white. </a:t>
            </a:r>
            <a:r>
              <a:rPr lang="en-US" dirty="0" err="1" smtClean="0"/>
              <a:t>Remee</a:t>
            </a:r>
            <a:r>
              <a:rPr lang="en-US" dirty="0" smtClean="0"/>
              <a:t> is blonde and white; </a:t>
            </a:r>
            <a:r>
              <a:rPr lang="en-US" dirty="0" err="1" smtClean="0"/>
              <a:t>Kian</a:t>
            </a:r>
            <a:r>
              <a:rPr lang="en-US" dirty="0" smtClean="0"/>
              <a:t> is black. </a:t>
            </a:r>
            <a:br>
              <a:rPr lang="en-US" dirty="0" smtClean="0"/>
            </a:br>
            <a:r>
              <a:rPr lang="en-US" dirty="0" smtClean="0"/>
              <a:t/>
            </a:r>
            <a:br>
              <a:rPr lang="en-US" dirty="0" smtClean="0"/>
            </a:br>
            <a:r>
              <a:rPr lang="en-US" dirty="0" smtClean="0"/>
              <a:t>Since both Kylie and </a:t>
            </a:r>
            <a:r>
              <a:rPr lang="en-US" dirty="0" err="1" smtClean="0"/>
              <a:t>Remi</a:t>
            </a:r>
            <a:r>
              <a:rPr lang="en-US" dirty="0" smtClean="0"/>
              <a:t> are mixed race, when the two eggs were conceived, the one that became </a:t>
            </a:r>
            <a:r>
              <a:rPr lang="en-US" dirty="0" err="1" smtClean="0"/>
              <a:t>Remee</a:t>
            </a:r>
            <a:r>
              <a:rPr lang="en-US" dirty="0" smtClean="0"/>
              <a:t> inherited all of the white genes from the family, and </a:t>
            </a:r>
            <a:r>
              <a:rPr lang="en-US" dirty="0" err="1" smtClean="0"/>
              <a:t>Kian</a:t>
            </a:r>
            <a:r>
              <a:rPr lang="en-US" dirty="0" smtClean="0"/>
              <a:t> inherited all of the black genes. </a:t>
            </a:r>
            <a:endParaRPr lang="pt-BR" dirty="0"/>
          </a:p>
        </p:txBody>
      </p:sp>
      <p:sp>
        <p:nvSpPr>
          <p:cNvPr id="4" name="Slide Number Placeholder 3"/>
          <p:cNvSpPr>
            <a:spLocks noGrp="1"/>
          </p:cNvSpPr>
          <p:nvPr>
            <p:ph type="sldNum" sz="quarter" idx="10"/>
          </p:nvPr>
        </p:nvSpPr>
        <p:spPr/>
        <p:txBody>
          <a:bodyPr/>
          <a:lstStyle/>
          <a:p>
            <a:fld id="{825A9DA0-AB72-4616-89E5-9145584CFC7B}" type="slidenum">
              <a:rPr lang="pt-BR" smtClean="0"/>
              <a:pPr/>
              <a:t>45</a:t>
            </a:fld>
            <a:endParaRPr lang="pt-BR"/>
          </a:p>
        </p:txBody>
      </p:sp>
    </p:spTree>
    <p:extLst>
      <p:ext uri="{BB962C8B-B14F-4D97-AF65-F5344CB8AC3E}">
        <p14:creationId xmlns:p14="http://schemas.microsoft.com/office/powerpoint/2010/main" xmlns="" val="28645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Proud Pamela Frazer, from Hastings, East Sussex, joked saying, “at least I can’t get them mixed up.”</a:t>
            </a:r>
            <a:br>
              <a:rPr lang="en-US" dirty="0" smtClean="0"/>
            </a:br>
            <a:r>
              <a:rPr lang="en-US" dirty="0" smtClean="0"/>
              <a:t/>
            </a:r>
            <a:br>
              <a:rPr lang="en-US" dirty="0" smtClean="0"/>
            </a:br>
            <a:r>
              <a:rPr lang="en-US" dirty="0" smtClean="0"/>
              <a:t>Candice Anne has dark skin, black hair and dark eyes, while </a:t>
            </a:r>
            <a:r>
              <a:rPr lang="en-US" dirty="0" err="1" smtClean="0"/>
              <a:t>Aleisha</a:t>
            </a:r>
            <a:r>
              <a:rPr lang="en-US" dirty="0" smtClean="0"/>
              <a:t> Lilly is white with fair hair and light eyes, </a:t>
            </a:r>
            <a:r>
              <a:rPr lang="en-US" dirty="0" smtClean="0">
                <a:hlinkClick r:id="rId3"/>
              </a:rPr>
              <a:t>the Sun reported</a:t>
            </a:r>
            <a:r>
              <a:rPr lang="en-US" dirty="0" smtClean="0"/>
              <a:t>.</a:t>
            </a:r>
            <a:br>
              <a:rPr lang="en-US" dirty="0" smtClean="0"/>
            </a:br>
            <a:r>
              <a:rPr lang="en-US" dirty="0" smtClean="0"/>
              <a:t/>
            </a:r>
            <a:br>
              <a:rPr lang="en-US" dirty="0" smtClean="0"/>
            </a:br>
            <a:r>
              <a:rPr lang="en-US" dirty="0" smtClean="0"/>
              <a:t>Frazer, 30, has already faced some awkward questions from passers-by when she is out with the four-week-old girls.</a:t>
            </a:r>
            <a:br>
              <a:rPr lang="en-US" dirty="0" smtClean="0"/>
            </a:br>
            <a:r>
              <a:rPr lang="en-US" dirty="0" smtClean="0"/>
              <a:t/>
            </a:r>
            <a:br>
              <a:rPr lang="en-US" dirty="0" smtClean="0"/>
            </a:br>
            <a:r>
              <a:rPr lang="en-US" dirty="0" smtClean="0"/>
              <a:t>But she added: “For me, it makes them even more special.”</a:t>
            </a:r>
            <a:br>
              <a:rPr lang="en-US" dirty="0" smtClean="0"/>
            </a:br>
            <a:r>
              <a:rPr lang="en-US" dirty="0" smtClean="0"/>
              <a:t/>
            </a:r>
            <a:br>
              <a:rPr lang="en-US" dirty="0" smtClean="0"/>
            </a:br>
            <a:r>
              <a:rPr lang="en-US" dirty="0" smtClean="0"/>
              <a:t>She and 37-year-old husband Oswald are both mixed race.</a:t>
            </a:r>
            <a:br>
              <a:rPr lang="en-US" dirty="0" smtClean="0"/>
            </a:br>
            <a:r>
              <a:rPr lang="en-US" dirty="0" smtClean="0"/>
              <a:t/>
            </a:r>
            <a:br>
              <a:rPr lang="en-US" dirty="0" smtClean="0"/>
            </a:br>
            <a:r>
              <a:rPr lang="en-US" dirty="0" smtClean="0"/>
              <a:t>“My mum has got Jamaican, African and Irish in her and my dad is white and Jewish. Oswald’s dad is Jamaican and his mum is Jamaican and Irish,” former bank manager Frazer revealed.</a:t>
            </a:r>
            <a:br>
              <a:rPr lang="en-US" dirty="0" smtClean="0"/>
            </a:br>
            <a:r>
              <a:rPr lang="en-US" dirty="0" smtClean="0"/>
              <a:t/>
            </a:r>
            <a:br>
              <a:rPr lang="en-US" dirty="0" smtClean="0"/>
            </a:br>
            <a:r>
              <a:rPr lang="en-US" dirty="0" smtClean="0"/>
              <a:t>About the different </a:t>
            </a:r>
            <a:r>
              <a:rPr lang="en-US" dirty="0" err="1" smtClean="0"/>
              <a:t>coloured</a:t>
            </a:r>
            <a:r>
              <a:rPr lang="en-US" dirty="0" smtClean="0"/>
              <a:t> girls she said, “it is quite common for it to happen with siblings, but for twins we were told it is very, very rare.”</a:t>
            </a:r>
            <a:br>
              <a:rPr lang="en-US" dirty="0" smtClean="0"/>
            </a:br>
            <a:r>
              <a:rPr lang="en-US" dirty="0" smtClean="0"/>
              <a:t/>
            </a:r>
            <a:br>
              <a:rPr lang="en-US" dirty="0" smtClean="0"/>
            </a:br>
            <a:r>
              <a:rPr lang="en-US" dirty="0" smtClean="0"/>
              <a:t>“The doctor said it was a one in a million chance,” she said.</a:t>
            </a:r>
            <a:br>
              <a:rPr lang="en-US" dirty="0" smtClean="0"/>
            </a:br>
            <a:r>
              <a:rPr lang="en-US" dirty="0" smtClean="0"/>
              <a:t/>
            </a:r>
            <a:br>
              <a:rPr lang="en-US" dirty="0" smtClean="0"/>
            </a:br>
            <a:r>
              <a:rPr lang="en-US" dirty="0" smtClean="0"/>
              <a:t>Delighted Oswald, an engineer, added: “I saw them and I loved them straight away.</a:t>
            </a:r>
            <a:br>
              <a:rPr lang="en-US" dirty="0" smtClean="0"/>
            </a:br>
            <a:r>
              <a:rPr lang="en-US" dirty="0" smtClean="0"/>
              <a:t/>
            </a:r>
            <a:br>
              <a:rPr lang="en-US" dirty="0" smtClean="0"/>
            </a:br>
            <a:r>
              <a:rPr lang="en-US" dirty="0" smtClean="0"/>
              <a:t>“They looked quite similar to start with but now they look so, so different,” he said.</a:t>
            </a:r>
            <a:br>
              <a:rPr lang="en-US" dirty="0" smtClean="0"/>
            </a:br>
            <a:r>
              <a:rPr lang="en-US" dirty="0" smtClean="0"/>
              <a:t/>
            </a:r>
            <a:br>
              <a:rPr lang="en-US" dirty="0" smtClean="0"/>
            </a:br>
            <a:r>
              <a:rPr lang="en-US" dirty="0" smtClean="0"/>
              <a:t>Frazer’s twins were conceived naturally and delivered prematurely by Caesarean section after her waters broke early.</a:t>
            </a:r>
            <a:br>
              <a:rPr lang="en-US" dirty="0" smtClean="0"/>
            </a:br>
            <a:r>
              <a:rPr lang="en-US" dirty="0" smtClean="0"/>
              <a:t/>
            </a:r>
            <a:br>
              <a:rPr lang="en-US" dirty="0" smtClean="0"/>
            </a:br>
            <a:r>
              <a:rPr lang="en-US" dirty="0" smtClean="0"/>
              <a:t>The mum, who herself has an identical twin called </a:t>
            </a:r>
            <a:r>
              <a:rPr lang="en-US" dirty="0" err="1" smtClean="0"/>
              <a:t>Jemma</a:t>
            </a:r>
            <a:r>
              <a:rPr lang="en-US" dirty="0" smtClean="0"/>
              <a:t>, said the girls’ personalities are as different as their looks. </a:t>
            </a:r>
            <a:r>
              <a:rPr lang="en-US" dirty="0" err="1" smtClean="0"/>
              <a:t>Aleisha</a:t>
            </a:r>
            <a:r>
              <a:rPr lang="en-US" dirty="0" smtClean="0"/>
              <a:t> is a “bit of a diva,” who is happy to scream for food during the night, while Candice is “very relaxed” like her dad.</a:t>
            </a:r>
            <a:br>
              <a:rPr lang="en-US" dirty="0" smtClean="0"/>
            </a:br>
            <a:r>
              <a:rPr lang="en-US" dirty="0" smtClean="0"/>
              <a:t/>
            </a:r>
            <a:br>
              <a:rPr lang="en-US" dirty="0" smtClean="0"/>
            </a:br>
            <a:r>
              <a:rPr lang="en-US" dirty="0" smtClean="0"/>
              <a:t>But despite their different characters, Frazer believes her girls will enjoy having a twin sister.</a:t>
            </a:r>
            <a:endParaRPr lang="pt-BR" dirty="0"/>
          </a:p>
        </p:txBody>
      </p:sp>
      <p:sp>
        <p:nvSpPr>
          <p:cNvPr id="4" name="Slide Number Placeholder 3"/>
          <p:cNvSpPr>
            <a:spLocks noGrp="1"/>
          </p:cNvSpPr>
          <p:nvPr>
            <p:ph type="sldNum" sz="quarter" idx="10"/>
          </p:nvPr>
        </p:nvSpPr>
        <p:spPr/>
        <p:txBody>
          <a:bodyPr/>
          <a:lstStyle/>
          <a:p>
            <a:fld id="{825A9DA0-AB72-4616-89E5-9145584CFC7B}" type="slidenum">
              <a:rPr lang="pt-BR" smtClean="0"/>
              <a:pPr/>
              <a:t>48</a:t>
            </a:fld>
            <a:endParaRPr lang="pt-BR"/>
          </a:p>
        </p:txBody>
      </p:sp>
    </p:spTree>
    <p:extLst>
      <p:ext uri="{BB962C8B-B14F-4D97-AF65-F5344CB8AC3E}">
        <p14:creationId xmlns:p14="http://schemas.microsoft.com/office/powerpoint/2010/main" xmlns="" val="38711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Lucy, Aylmer, with white skin and straight ginger hair, and Maria Aylmer, with her thick curly hair and darker skin, were both born in January 1997.</a:t>
            </a:r>
            <a:endParaRPr lang="pt-BR" dirty="0"/>
          </a:p>
        </p:txBody>
      </p:sp>
      <p:sp>
        <p:nvSpPr>
          <p:cNvPr id="4" name="Slide Number Placeholder 3"/>
          <p:cNvSpPr>
            <a:spLocks noGrp="1"/>
          </p:cNvSpPr>
          <p:nvPr>
            <p:ph type="sldNum" sz="quarter" idx="10"/>
          </p:nvPr>
        </p:nvSpPr>
        <p:spPr/>
        <p:txBody>
          <a:bodyPr/>
          <a:lstStyle/>
          <a:p>
            <a:fld id="{825A9DA0-AB72-4616-89E5-9145584CFC7B}" type="slidenum">
              <a:rPr lang="pt-BR" smtClean="0"/>
              <a:pPr/>
              <a:t>50</a:t>
            </a:fld>
            <a:endParaRPr lang="pt-BR"/>
          </a:p>
        </p:txBody>
      </p:sp>
    </p:spTree>
    <p:extLst>
      <p:ext uri="{BB962C8B-B14F-4D97-AF65-F5344CB8AC3E}">
        <p14:creationId xmlns:p14="http://schemas.microsoft.com/office/powerpoint/2010/main" xmlns="" val="425312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825A9DA0-AB72-4616-89E5-9145584CFC7B}" type="slidenum">
              <a:rPr lang="pt-BR" smtClean="0"/>
              <a:pPr/>
              <a:t>72</a:t>
            </a:fld>
            <a:endParaRPr lang="pt-BR"/>
          </a:p>
        </p:txBody>
      </p:sp>
    </p:spTree>
    <p:extLst>
      <p:ext uri="{BB962C8B-B14F-4D97-AF65-F5344CB8AC3E}">
        <p14:creationId xmlns:p14="http://schemas.microsoft.com/office/powerpoint/2010/main" xmlns="" val="263781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lvl1pPr>
              <a:defRPr/>
            </a:lvl1pPr>
          </a:lstStyle>
          <a:p>
            <a:endParaRPr lang="pt-B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B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5F3D60-44BA-4F0B-8EFA-114A34920F67}"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a:lvl1pPr>
          </a:lstStyle>
          <a:p>
            <a:endParaRPr lang="pt-B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B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9A3C7B-BE0C-475E-8B7A-1A1C8E882F76}"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B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B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264A86-A632-49E2-8C8E-B336C94A1E31}"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lvl1pPr>
              <a:defRPr/>
            </a:lvl1pPr>
          </a:lstStyle>
          <a:p>
            <a:endParaRPr lang="pt-B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B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104C5-6DCE-4ACA-B357-FE132FCEE487}"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lvl1pPr>
              <a:defRPr/>
            </a:lvl1pPr>
          </a:lstStyle>
          <a:p>
            <a:endParaRPr lang="pt-BR">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BR">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1D0153F-039A-45D7-AE57-5C5C19EA56E2}"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lvl1pPr>
              <a:defRPr/>
            </a:lvl1pPr>
          </a:lstStyle>
          <a:p>
            <a:endParaRPr lang="pt-BR">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BR">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E1F060B-CCED-4AD3-A011-863D162E6AC0}"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BR">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048C362-60F1-416C-A3D1-8C8DA9E5693C}"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B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8B1BE4-4AA1-4AD9-851D-61BC84A02ADD}"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BR">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AF19BE-D705-407A-A02F-1369CFA01F95}"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a:lvl1pPr>
          </a:lstStyle>
          <a:p>
            <a:endParaRPr lang="pt-B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B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B1864B-202F-494B-AAC1-66F78E3DDFA1}"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a:lvl1pPr>
          </a:lstStyle>
          <a:p>
            <a:endParaRPr lang="pt-BR">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BR">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A203B0-12BB-43F6-AEC6-DF31409EFF00}" type="slidenum">
              <a:rPr lang="pt-BR">
                <a:solidFill>
                  <a:srgbClr val="000000"/>
                </a:solidFill>
              </a:rPr>
              <a:pPr/>
              <a:t>‹#›</a:t>
            </a:fld>
            <a:endParaRPr lang="pt-B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D4E1-257F-48BE-A492-44BE4E577044}" type="datetimeFigureOut">
              <a:rPr lang="pt-BR" smtClean="0"/>
              <a:pPr/>
              <a:t>25/06/2021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BBBABF9-934F-49A5-9960-252742F28DD5}"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8D4E1-257F-48BE-A492-44BE4E577044}" type="datetimeFigureOut">
              <a:rPr lang="pt-BR" smtClean="0"/>
              <a:pPr/>
              <a:t>25/06/2021</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ABF9-934F-49A5-9960-252742F28DD5}"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pt-B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pt-B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AE5F8B31-CCDF-4116-B653-110D3D15A91E}" type="slidenum">
              <a:rPr lang="pt-BR">
                <a:solidFill>
                  <a:srgbClr val="000000"/>
                </a:solidFill>
              </a:rPr>
              <a:pPr fontAlgn="base">
                <a:spcBef>
                  <a:spcPct val="0"/>
                </a:spcBef>
                <a:spcAft>
                  <a:spcPct val="0"/>
                </a:spcAft>
              </a:pPr>
              <a:t>‹#›</a:t>
            </a:fld>
            <a:endParaRPr lang="pt-BR">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68.jpeg"/></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7.jpeg"/><Relationship Id="rId1" Type="http://schemas.openxmlformats.org/officeDocument/2006/relationships/slideLayout" Target="../slideLayouts/slideLayout13.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8.jpeg"/><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79.jpeg"/></Relationships>
</file>

<file path=ppt/slides/_rels/slide6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8.jpeg"/><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79.jpeg"/></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8.jpeg"/><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79.jpeg"/></Relationships>
</file>

<file path=ppt/slides/_rels/slide6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8.jpeg"/><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79.jpeg"/></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8.jpeg"/><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79.jpeg"/></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8.jpeg"/><Relationship Id="rId1" Type="http://schemas.openxmlformats.org/officeDocument/2006/relationships/slideLayout" Target="../slideLayouts/slideLayout13.xml"/><Relationship Id="rId5" Type="http://schemas.openxmlformats.org/officeDocument/2006/relationships/image" Target="../media/image81.jpeg"/><Relationship Id="rId4" Type="http://schemas.openxmlformats.org/officeDocument/2006/relationships/image" Target="../media/image79.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2.jpeg"/><Relationship Id="rId1" Type="http://schemas.openxmlformats.org/officeDocument/2006/relationships/slideLayout" Target="../slideLayouts/slideLayout13.xml"/><Relationship Id="rId5" Type="http://schemas.openxmlformats.org/officeDocument/2006/relationships/image" Target="../media/image84.jpeg"/><Relationship Id="rId4" Type="http://schemas.openxmlformats.org/officeDocument/2006/relationships/image" Target="../media/image83.jpeg"/></Relationships>
</file>

<file path=ppt/slides/_rels/slide7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6.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85.jpeg"/><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1905000" y="5867400"/>
            <a:ext cx="5791200" cy="533400"/>
          </a:xfrm>
          <a:prstGeom prst="rect">
            <a:avLst/>
          </a:prstGeom>
          <a:noFill/>
          <a:ln w="9525">
            <a:noFill/>
            <a:miter lim="800000"/>
            <a:headEnd/>
            <a:tailEnd/>
          </a:ln>
          <a:effectLst/>
        </p:spPr>
        <p:txBody>
          <a:bodyPr/>
          <a:lstStyle/>
          <a:p>
            <a:pPr marL="457200" indent="-457200" fontAlgn="base">
              <a:lnSpc>
                <a:spcPct val="80000"/>
              </a:lnSpc>
              <a:spcBef>
                <a:spcPct val="20000"/>
              </a:spcBef>
              <a:spcAft>
                <a:spcPct val="0"/>
              </a:spcAft>
            </a:pPr>
            <a:r>
              <a:rPr lang="pt-BR" sz="4000" b="1">
                <a:solidFill>
                  <a:srgbClr val="000000"/>
                </a:solidFill>
                <a:effectLst>
                  <a:outerShdw blurRad="38100" dist="38100" dir="2700000" algn="tl">
                    <a:srgbClr val="FFFFFF"/>
                  </a:outerShdw>
                </a:effectLst>
              </a:rPr>
              <a:t>5.  A Época Glacial</a:t>
            </a:r>
          </a:p>
        </p:txBody>
      </p:sp>
      <p:sp>
        <p:nvSpPr>
          <p:cNvPr id="123907" name="Rectangle 3"/>
          <p:cNvSpPr>
            <a:spLocks noChangeArrowheads="1"/>
          </p:cNvSpPr>
          <p:nvPr/>
        </p:nvSpPr>
        <p:spPr bwMode="auto">
          <a:xfrm>
            <a:off x="1905000" y="2209800"/>
            <a:ext cx="6477000" cy="533400"/>
          </a:xfrm>
          <a:prstGeom prst="rect">
            <a:avLst/>
          </a:prstGeom>
          <a:noFill/>
          <a:ln w="9525">
            <a:noFill/>
            <a:miter lim="800000"/>
            <a:headEnd/>
            <a:tailEnd/>
          </a:ln>
          <a:effectLst/>
        </p:spPr>
        <p:txBody>
          <a:bodyPr/>
          <a:lstStyle/>
          <a:p>
            <a:pPr marL="457200" indent="-457200" fontAlgn="base">
              <a:lnSpc>
                <a:spcPct val="80000"/>
              </a:lnSpc>
              <a:spcBef>
                <a:spcPct val="20000"/>
              </a:spcBef>
              <a:spcAft>
                <a:spcPct val="0"/>
              </a:spcAft>
              <a:buFontTx/>
              <a:buAutoNum type="arabicPeriod"/>
            </a:pPr>
            <a:r>
              <a:rPr lang="pt-BR" sz="4000" b="1">
                <a:solidFill>
                  <a:srgbClr val="000000"/>
                </a:solidFill>
                <a:effectLst>
                  <a:outerShdw blurRad="38100" dist="38100" dir="2700000" algn="tl">
                    <a:srgbClr val="FFFFFF"/>
                  </a:outerShdw>
                </a:effectLst>
              </a:rPr>
              <a:t>Os Seis Dias da Criação</a:t>
            </a:r>
          </a:p>
        </p:txBody>
      </p:sp>
      <p:pic>
        <p:nvPicPr>
          <p:cNvPr id="123908" name="Picture 4" descr="Creati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0600" y="2112963"/>
            <a:ext cx="795338" cy="973137"/>
          </a:xfrm>
          <a:prstGeom prst="rect">
            <a:avLst/>
          </a:prstGeom>
          <a:noFill/>
        </p:spPr>
      </p:pic>
      <p:pic>
        <p:nvPicPr>
          <p:cNvPr id="123909" name="Picture 5" descr="00Ice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65200" y="5676900"/>
            <a:ext cx="901700" cy="836613"/>
          </a:xfrm>
          <a:prstGeom prst="rect">
            <a:avLst/>
          </a:prstGeom>
          <a:noFill/>
        </p:spPr>
      </p:pic>
      <p:sp>
        <p:nvSpPr>
          <p:cNvPr id="123911" name="Rectangle 7"/>
          <p:cNvSpPr>
            <a:spLocks noGrp="1" noChangeArrowheads="1"/>
          </p:cNvSpPr>
          <p:nvPr>
            <p:ph type="title"/>
          </p:nvPr>
        </p:nvSpPr>
        <p:spPr>
          <a:xfrm>
            <a:off x="228600" y="274638"/>
            <a:ext cx="8686800" cy="1782762"/>
          </a:xfrm>
        </p:spPr>
        <p:txBody>
          <a:bodyPr/>
          <a:lstStyle/>
          <a:p>
            <a:r>
              <a:rPr lang="pt-BR" sz="4000" b="1">
                <a:effectLst>
                  <a:outerShdw blurRad="38100" dist="38100" dir="2700000" algn="tl">
                    <a:srgbClr val="FFFFFF"/>
                  </a:outerShdw>
                </a:effectLst>
              </a:rPr>
              <a:t>Há Cinco Eventos Necessários Para Entender Nosso Mundo</a:t>
            </a:r>
            <a:br>
              <a:rPr lang="pt-BR" sz="4000" b="1">
                <a:effectLst>
                  <a:outerShdw blurRad="38100" dist="38100" dir="2700000" algn="tl">
                    <a:srgbClr val="FFFFFF"/>
                  </a:outerShdw>
                </a:effectLst>
              </a:rPr>
            </a:br>
            <a:r>
              <a:rPr lang="pt-BR" sz="4000" b="1">
                <a:effectLst>
                  <a:outerShdw blurRad="38100" dist="38100" dir="2700000" algn="tl">
                    <a:srgbClr val="FFFFFF"/>
                  </a:outerShdw>
                </a:effectLst>
              </a:rPr>
              <a:t>De Hoje</a:t>
            </a:r>
          </a:p>
        </p:txBody>
      </p:sp>
      <p:sp>
        <p:nvSpPr>
          <p:cNvPr id="123912" name="Rectangle 8"/>
          <p:cNvSpPr>
            <a:spLocks noGrp="1" noChangeArrowheads="1"/>
          </p:cNvSpPr>
          <p:nvPr>
            <p:ph type="body" idx="1"/>
          </p:nvPr>
        </p:nvSpPr>
        <p:spPr>
          <a:xfrm>
            <a:off x="1905000" y="4876800"/>
            <a:ext cx="5791200" cy="609600"/>
          </a:xfrm>
        </p:spPr>
        <p:txBody>
          <a:bodyPr/>
          <a:lstStyle/>
          <a:p>
            <a:pPr marL="457200" indent="-457200">
              <a:buFontTx/>
              <a:buNone/>
            </a:pPr>
            <a:r>
              <a:rPr lang="pt-BR" sz="4000" b="1">
                <a:solidFill>
                  <a:srgbClr val="FF0000"/>
                </a:solidFill>
                <a:effectLst>
                  <a:outerShdw blurRad="38100" dist="38100" dir="2700000" algn="tl">
                    <a:srgbClr val="000000"/>
                  </a:outerShdw>
                </a:effectLst>
              </a:rPr>
              <a:t>4.  A Torre de Babel</a:t>
            </a:r>
          </a:p>
        </p:txBody>
      </p:sp>
      <p:sp>
        <p:nvSpPr>
          <p:cNvPr id="123913" name="Rectangle 9"/>
          <p:cNvSpPr>
            <a:spLocks noChangeArrowheads="1"/>
          </p:cNvSpPr>
          <p:nvPr/>
        </p:nvSpPr>
        <p:spPr bwMode="auto">
          <a:xfrm>
            <a:off x="1905000" y="3098800"/>
            <a:ext cx="5791200" cy="533400"/>
          </a:xfrm>
          <a:prstGeom prst="rect">
            <a:avLst/>
          </a:prstGeom>
          <a:noFill/>
          <a:ln w="9525">
            <a:noFill/>
            <a:miter lim="800000"/>
            <a:headEnd/>
            <a:tailEnd/>
          </a:ln>
          <a:effectLst/>
        </p:spPr>
        <p:txBody>
          <a:bodyPr/>
          <a:lstStyle/>
          <a:p>
            <a:pPr marL="457200" indent="-457200" fontAlgn="base">
              <a:lnSpc>
                <a:spcPct val="80000"/>
              </a:lnSpc>
              <a:spcBef>
                <a:spcPct val="20000"/>
              </a:spcBef>
              <a:spcAft>
                <a:spcPct val="0"/>
              </a:spcAft>
            </a:pPr>
            <a:r>
              <a:rPr lang="pt-BR" sz="4000" b="1">
                <a:solidFill>
                  <a:srgbClr val="000000"/>
                </a:solidFill>
                <a:effectLst>
                  <a:outerShdw blurRad="38100" dist="38100" dir="2700000" algn="tl">
                    <a:srgbClr val="FFFFFF"/>
                  </a:outerShdw>
                </a:effectLst>
              </a:rPr>
              <a:t>2.  A Queda do Homem </a:t>
            </a:r>
          </a:p>
        </p:txBody>
      </p:sp>
      <p:sp>
        <p:nvSpPr>
          <p:cNvPr id="123914" name="Rectangle 10"/>
          <p:cNvSpPr>
            <a:spLocks noChangeArrowheads="1"/>
          </p:cNvSpPr>
          <p:nvPr/>
        </p:nvSpPr>
        <p:spPr bwMode="auto">
          <a:xfrm>
            <a:off x="1905000" y="4076700"/>
            <a:ext cx="5791200" cy="457200"/>
          </a:xfrm>
          <a:prstGeom prst="rect">
            <a:avLst/>
          </a:prstGeom>
          <a:noFill/>
          <a:ln w="9525">
            <a:noFill/>
            <a:miter lim="800000"/>
            <a:headEnd/>
            <a:tailEnd/>
          </a:ln>
          <a:effectLst/>
        </p:spPr>
        <p:txBody>
          <a:bodyPr/>
          <a:lstStyle/>
          <a:p>
            <a:pPr marL="457200" indent="-457200" fontAlgn="base">
              <a:lnSpc>
                <a:spcPct val="80000"/>
              </a:lnSpc>
              <a:spcBef>
                <a:spcPct val="20000"/>
              </a:spcBef>
              <a:spcAft>
                <a:spcPct val="0"/>
              </a:spcAft>
            </a:pPr>
            <a:r>
              <a:rPr lang="pt-BR" sz="4000" b="1">
                <a:solidFill>
                  <a:srgbClr val="000000"/>
                </a:solidFill>
                <a:effectLst>
                  <a:outerShdw blurRad="38100" dist="38100" dir="2700000" algn="tl">
                    <a:srgbClr val="FFFFFF"/>
                  </a:outerShdw>
                </a:effectLst>
              </a:rPr>
              <a:t>3.  O Dilúvio Mundial</a:t>
            </a:r>
          </a:p>
        </p:txBody>
      </p:sp>
      <p:pic>
        <p:nvPicPr>
          <p:cNvPr id="123915" name="Picture 11" descr="00Fal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77900" y="2946400"/>
            <a:ext cx="800100" cy="819150"/>
          </a:xfrm>
          <a:prstGeom prst="rect">
            <a:avLst/>
          </a:prstGeom>
          <a:noFill/>
        </p:spPr>
      </p:pic>
      <p:pic>
        <p:nvPicPr>
          <p:cNvPr id="123916" name="Picture 12" descr="00Floo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52500" y="3873500"/>
            <a:ext cx="838200" cy="812800"/>
          </a:xfrm>
          <a:prstGeom prst="rect">
            <a:avLst/>
          </a:prstGeom>
          <a:noFill/>
        </p:spPr>
      </p:pic>
      <p:pic>
        <p:nvPicPr>
          <p:cNvPr id="123917" name="Picture 13" descr="00Tow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77900" y="4762500"/>
            <a:ext cx="835025" cy="83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2" name="Picture 8" descr="Tower of Babel2"/>
          <p:cNvPicPr>
            <a:picLocks noChangeAspect="1" noChangeArrowheads="1"/>
          </p:cNvPicPr>
          <p:nvPr/>
        </p:nvPicPr>
        <p:blipFill>
          <a:blip r:embed="rId2" cstate="print"/>
          <a:srcRect/>
          <a:stretch>
            <a:fillRect/>
          </a:stretch>
        </p:blipFill>
        <p:spPr bwMode="auto">
          <a:xfrm>
            <a:off x="2915816" y="3543316"/>
            <a:ext cx="3490618" cy="3127012"/>
          </a:xfrm>
          <a:prstGeom prst="rect">
            <a:avLst/>
          </a:prstGeom>
          <a:noFill/>
        </p:spPr>
      </p:pic>
      <p:sp>
        <p:nvSpPr>
          <p:cNvPr id="5" name="CaixaDeTexto 4"/>
          <p:cNvSpPr txBox="1"/>
          <p:nvPr/>
        </p:nvSpPr>
        <p:spPr>
          <a:xfrm>
            <a:off x="355698" y="476672"/>
            <a:ext cx="8499008" cy="3046988"/>
          </a:xfrm>
          <a:prstGeom prst="rect">
            <a:avLst/>
          </a:prstGeom>
          <a:noFill/>
        </p:spPr>
        <p:txBody>
          <a:bodyPr wrap="square" rtlCol="0">
            <a:spAutoFit/>
          </a:bodyPr>
          <a:lstStyle/>
          <a:p>
            <a:pPr algn="ctr"/>
            <a:r>
              <a:rPr lang="pt-BR" sz="3200" b="1" dirty="0" smtClean="0"/>
              <a:t>Os primeiros zigurates eram para </a:t>
            </a:r>
            <a:r>
              <a:rPr lang="pt-BR" sz="3200" b="1" dirty="0"/>
              <a:t>realizar observações </a:t>
            </a:r>
            <a:r>
              <a:rPr lang="pt-BR" sz="3200" b="1" dirty="0" smtClean="0"/>
              <a:t>astronômicas, astrológicas e para estabelecer um meio para comunicar com os deuses. Com o tempo foi acreditado que os deuses até moravam no topo do zigurate.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4853478"/>
            <a:ext cx="8712968" cy="1815882"/>
          </a:xfrm>
          <a:prstGeom prst="rect">
            <a:avLst/>
          </a:prstGeom>
          <a:noFill/>
        </p:spPr>
        <p:txBody>
          <a:bodyPr wrap="square" rtlCol="0">
            <a:spAutoFit/>
          </a:bodyPr>
          <a:lstStyle/>
          <a:p>
            <a:pPr algn="ctr"/>
            <a:r>
              <a:rPr lang="pt-BR" sz="2800" b="1" dirty="0"/>
              <a:t>Desde que as pessoas se recusaram a se dispersar, Deus colocou um fim à sua rebelião </a:t>
            </a:r>
            <a:r>
              <a:rPr lang="pt-BR" sz="2800" b="1" dirty="0" smtClean="0"/>
              <a:t>para realizar o </a:t>
            </a:r>
            <a:r>
              <a:rPr lang="pt-BR" sz="2800" b="1" dirty="0"/>
              <a:t>Seu </a:t>
            </a:r>
            <a:r>
              <a:rPr lang="pt-BR" sz="2800" b="1" dirty="0" smtClean="0"/>
              <a:t>propósito, </a:t>
            </a:r>
            <a:r>
              <a:rPr lang="pt-BR" sz="2800" b="1" dirty="0"/>
              <a:t>por confundir a língua deles. </a:t>
            </a:r>
            <a:endParaRPr lang="pt-BR" sz="2800" b="1" dirty="0" smtClean="0"/>
          </a:p>
        </p:txBody>
      </p:sp>
      <p:pic>
        <p:nvPicPr>
          <p:cNvPr id="17" name="Picture 2" descr="Image result for Torre de Babel pp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630" y="310814"/>
            <a:ext cx="8684643" cy="43423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2038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79512" y="4781470"/>
            <a:ext cx="8712968" cy="1815882"/>
          </a:xfrm>
          <a:prstGeom prst="rect">
            <a:avLst/>
          </a:prstGeom>
          <a:noFill/>
        </p:spPr>
        <p:txBody>
          <a:bodyPr wrap="square" rtlCol="0">
            <a:spAutoFit/>
          </a:bodyPr>
          <a:lstStyle/>
          <a:p>
            <a:pPr algn="ctr"/>
            <a:r>
              <a:rPr lang="pt-BR" sz="2800" b="1" dirty="0" smtClean="0"/>
              <a:t>Não </a:t>
            </a:r>
            <a:r>
              <a:rPr lang="pt-BR" sz="2800" b="1" dirty="0"/>
              <a:t>conseguindo mais se comunicar, as pessoas abandonaram seus esforços e partiram de Babel. A Tabela das Nações em </a:t>
            </a:r>
            <a:r>
              <a:rPr lang="pt-BR" sz="2800" b="1" dirty="0" smtClean="0"/>
              <a:t>Gênesis </a:t>
            </a:r>
            <a:r>
              <a:rPr lang="pt-BR" sz="2800" b="1" dirty="0"/>
              <a:t>10 nomeia os grupos de pessoas que preencheram a Terra.</a:t>
            </a:r>
            <a:endParaRPr lang="pt-BR" sz="2800" b="1" dirty="0" smtClean="0"/>
          </a:p>
        </p:txBody>
      </p:sp>
      <p:pic>
        <p:nvPicPr>
          <p:cNvPr id="6" name="Picture 2" descr="Image result for Torre de Babel pp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631" y="310814"/>
            <a:ext cx="8674570" cy="43372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0399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638800" y="304800"/>
            <a:ext cx="3048000" cy="3276600"/>
          </a:xfrm>
        </p:spPr>
        <p:txBody>
          <a:bodyPr/>
          <a:lstStyle/>
          <a:p>
            <a:r>
              <a:rPr lang="pt-BR" sz="5400" dirty="0"/>
              <a:t>A Tabela das Nações</a:t>
            </a:r>
            <a:r>
              <a:rPr lang="pt-BR" dirty="0"/>
              <a:t> </a:t>
            </a:r>
            <a:br>
              <a:rPr lang="pt-BR" dirty="0"/>
            </a:br>
            <a:r>
              <a:rPr lang="pt-BR" dirty="0"/>
              <a:t>(Gên. 10)</a:t>
            </a:r>
          </a:p>
        </p:txBody>
      </p:sp>
      <p:sp>
        <p:nvSpPr>
          <p:cNvPr id="86021" name="Text Box 5"/>
          <p:cNvSpPr txBox="1">
            <a:spLocks noChangeArrowheads="1"/>
          </p:cNvSpPr>
          <p:nvPr/>
        </p:nvSpPr>
        <p:spPr bwMode="auto">
          <a:xfrm>
            <a:off x="5562600" y="3657600"/>
            <a:ext cx="3200400" cy="30162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3200" dirty="0">
                <a:solidFill>
                  <a:srgbClr val="000000"/>
                </a:solidFill>
              </a:rPr>
              <a:t>A maior parte dos povos antigas podem ser traçados desta genealogia.</a:t>
            </a:r>
          </a:p>
        </p:txBody>
      </p:sp>
      <p:pic>
        <p:nvPicPr>
          <p:cNvPr id="5" name="Picture 5" descr="Race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04800"/>
            <a:ext cx="4434339" cy="635389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628800"/>
            <a:ext cx="8740855" cy="5040560"/>
          </a:xfrm>
          <a:prstGeom prst="rect">
            <a:avLst/>
          </a:prstGeom>
        </p:spPr>
      </p:pic>
      <p:sp>
        <p:nvSpPr>
          <p:cNvPr id="10" name="CaixaDeTexto 9"/>
          <p:cNvSpPr txBox="1"/>
          <p:nvPr/>
        </p:nvSpPr>
        <p:spPr>
          <a:xfrm>
            <a:off x="611560" y="260648"/>
            <a:ext cx="7992888" cy="1200329"/>
          </a:xfrm>
          <a:prstGeom prst="rect">
            <a:avLst/>
          </a:prstGeom>
          <a:noFill/>
        </p:spPr>
        <p:txBody>
          <a:bodyPr wrap="square" rtlCol="0">
            <a:spAutoFit/>
          </a:bodyPr>
          <a:lstStyle/>
          <a:p>
            <a:pPr algn="ctr"/>
            <a:r>
              <a:rPr lang="pt-BR" sz="3600" b="1" dirty="0" smtClean="0"/>
              <a:t>Assim foi desenvolvidos caraterísticos do povos do mundo.</a:t>
            </a:r>
            <a:endParaRPr lang="pt-BR" sz="3600" b="1" dirty="0"/>
          </a:p>
        </p:txBody>
      </p:sp>
    </p:spTree>
    <p:extLst>
      <p:ext uri="{BB962C8B-B14F-4D97-AF65-F5344CB8AC3E}">
        <p14:creationId xmlns:p14="http://schemas.microsoft.com/office/powerpoint/2010/main" xmlns="" val="3282175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332656"/>
            <a:ext cx="6336704" cy="6336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9436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
        <p:nvSpPr>
          <p:cNvPr id="7" name="CaixaDeTexto 6"/>
          <p:cNvSpPr txBox="1"/>
          <p:nvPr/>
        </p:nvSpPr>
        <p:spPr>
          <a:xfrm>
            <a:off x="287524" y="1700808"/>
            <a:ext cx="8568952" cy="3970318"/>
          </a:xfrm>
          <a:prstGeom prst="rect">
            <a:avLst/>
          </a:prstGeom>
          <a:noFill/>
        </p:spPr>
        <p:txBody>
          <a:bodyPr wrap="square" rtlCol="0">
            <a:spAutoFit/>
          </a:bodyPr>
          <a:lstStyle/>
          <a:p>
            <a:pPr algn="ctr"/>
            <a:r>
              <a:rPr lang="pt-BR" sz="2800" b="1" dirty="0"/>
              <a:t>A Bíblia registra com precisão os eventos históricos em Babel. Algumas tribos têm tradições que parecem descrever o evento de Babel à sua maneira. Essas lendas não parecem ser o resultado da influência missionária, como os céticos </a:t>
            </a:r>
            <a:r>
              <a:rPr lang="pt-BR" sz="2800" b="1" dirty="0" smtClean="0"/>
              <a:t>frequentemente </a:t>
            </a:r>
            <a:r>
              <a:rPr lang="pt-BR" sz="2800" b="1" dirty="0"/>
              <a:t>alegam. Se eles foram realmente transmitidos através dos séculos, então temos alguma corroboração notável do relato bíblico.</a:t>
            </a:r>
          </a:p>
        </p:txBody>
      </p:sp>
    </p:spTree>
    <p:extLst>
      <p:ext uri="{BB962C8B-B14F-4D97-AF65-F5344CB8AC3E}">
        <p14:creationId xmlns:p14="http://schemas.microsoft.com/office/powerpoint/2010/main" xmlns="" val="25725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57200" y="1556792"/>
            <a:ext cx="8241432" cy="5293757"/>
          </a:xfrm>
          <a:prstGeom prst="rect">
            <a:avLst/>
          </a:prstGeom>
          <a:noFill/>
        </p:spPr>
        <p:txBody>
          <a:bodyPr wrap="square" rtlCol="0">
            <a:spAutoFit/>
          </a:bodyPr>
          <a:lstStyle/>
          <a:p>
            <a:pPr algn="ctr"/>
            <a:r>
              <a:rPr lang="pt-BR" sz="2600" b="1" dirty="0" smtClean="0"/>
              <a:t>O </a:t>
            </a:r>
            <a:r>
              <a:rPr lang="pt-BR" sz="2600" b="1" dirty="0" err="1" smtClean="0"/>
              <a:t>Papago</a:t>
            </a:r>
            <a:r>
              <a:rPr lang="pt-BR" sz="2600" b="1" dirty="0" smtClean="0"/>
              <a:t> ou </a:t>
            </a:r>
            <a:r>
              <a:rPr lang="pt-BR" sz="2600" b="1" dirty="0" err="1" smtClean="0"/>
              <a:t>Tohono</a:t>
            </a:r>
            <a:r>
              <a:rPr lang="pt-BR" sz="2600" b="1" dirty="0" smtClean="0"/>
              <a:t> </a:t>
            </a:r>
            <a:r>
              <a:rPr lang="pt-BR" sz="2600" b="1" dirty="0" err="1" smtClean="0"/>
              <a:t>O'odham</a:t>
            </a:r>
            <a:r>
              <a:rPr lang="pt-BR" sz="2600" b="1" dirty="0" smtClean="0"/>
              <a:t> do Arizona - Depois de uma inundação, o Grande Espírito e </a:t>
            </a:r>
            <a:r>
              <a:rPr lang="pt-BR" sz="2600" b="1" dirty="0" err="1" smtClean="0"/>
              <a:t>Montezuma</a:t>
            </a:r>
            <a:r>
              <a:rPr lang="pt-BR" sz="2600" b="1" dirty="0" smtClean="0"/>
              <a:t> reabasteceram a Terra com homens e animais. </a:t>
            </a:r>
            <a:r>
              <a:rPr lang="pt-BR" sz="2600" b="1" dirty="0" err="1" smtClean="0"/>
              <a:t>Montezuma</a:t>
            </a:r>
            <a:r>
              <a:rPr lang="pt-BR" sz="2600" b="1" dirty="0" smtClean="0"/>
              <a:t> se tornou orgulhoso e trouxe o mal ao mundo quando se rebelou contra o Grande Mistério. O Grande Mistério alertou o povo ao erguer o sol no céu, que esfriava a Terra. </a:t>
            </a:r>
            <a:r>
              <a:rPr lang="pt-BR" sz="2600" b="1" dirty="0" err="1" smtClean="0"/>
              <a:t>Montezuma</a:t>
            </a:r>
            <a:r>
              <a:rPr lang="pt-BR" sz="2600" b="1" dirty="0" smtClean="0"/>
              <a:t> </a:t>
            </a:r>
            <a:r>
              <a:rPr lang="pt-BR" sz="2600" b="1" dirty="0"/>
              <a:t>tentou construir uma casa que chegasse ao </a:t>
            </a:r>
            <a:r>
              <a:rPr lang="pt-BR" sz="2600" b="1" dirty="0" smtClean="0"/>
              <a:t>céu, mas o Grande Espírito destruiu a torre com um terremoto (relâmpagos?) e mudou a linguagem das pessoas para que elas não pudessem mais entender os animais ou outras tribos.</a:t>
            </a:r>
            <a:endParaRPr lang="pt-BR" sz="2600" b="1" dirty="0"/>
          </a:p>
        </p:txBody>
      </p:sp>
      <p:sp>
        <p:nvSpPr>
          <p:cNvPr id="8"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3302902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95536" y="1696740"/>
            <a:ext cx="8423021" cy="3108543"/>
          </a:xfrm>
          <a:prstGeom prst="rect">
            <a:avLst/>
          </a:prstGeom>
          <a:noFill/>
        </p:spPr>
        <p:txBody>
          <a:bodyPr wrap="square" rtlCol="0">
            <a:spAutoFit/>
          </a:bodyPr>
          <a:lstStyle/>
          <a:p>
            <a:pPr algn="ctr"/>
            <a:r>
              <a:rPr lang="pt-BR" sz="2800" b="1" dirty="0"/>
              <a:t>O </a:t>
            </a:r>
            <a:r>
              <a:rPr lang="pt-BR" sz="2800" b="1" dirty="0" err="1"/>
              <a:t>Mikir</a:t>
            </a:r>
            <a:r>
              <a:rPr lang="pt-BR" sz="2800" b="1" dirty="0"/>
              <a:t> da Birmânia </a:t>
            </a:r>
            <a:r>
              <a:rPr lang="pt-BR" sz="2800" b="1" dirty="0" smtClean="0"/>
              <a:t>(</a:t>
            </a:r>
            <a:r>
              <a:rPr lang="pt-BR" sz="2800" b="1" dirty="0"/>
              <a:t>Myanmar</a:t>
            </a:r>
            <a:r>
              <a:rPr lang="pt-BR" sz="2800" b="1" dirty="0" smtClean="0"/>
              <a:t>) - </a:t>
            </a:r>
            <a:r>
              <a:rPr lang="pt-BR" sz="2800" b="1" dirty="0"/>
              <a:t>Antigamente, gigantes poderosos dominavam a Terra. Eles procuraram conquistar o céu, então eles construíram uma torre para alcançar os céus. Temendo que os gigantes assumissem o controle, os deuses confundiram seu discurso e os espalharam pelo mundo</a:t>
            </a:r>
            <a:r>
              <a:rPr lang="pt-BR" sz="2800" b="1" dirty="0" smtClean="0"/>
              <a:t>.</a:t>
            </a:r>
          </a:p>
        </p:txBody>
      </p:sp>
      <p:sp>
        <p:nvSpPr>
          <p:cNvPr id="5"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411715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323529" y="1875596"/>
            <a:ext cx="8568952" cy="4093428"/>
          </a:xfrm>
          <a:prstGeom prst="rect">
            <a:avLst/>
          </a:prstGeom>
          <a:noFill/>
        </p:spPr>
        <p:txBody>
          <a:bodyPr wrap="square" rtlCol="0">
            <a:spAutoFit/>
          </a:bodyPr>
          <a:lstStyle/>
          <a:p>
            <a:pPr algn="ctr"/>
            <a:r>
              <a:rPr lang="pt-BR" sz="2600" b="1" dirty="0"/>
              <a:t>O </a:t>
            </a:r>
            <a:r>
              <a:rPr lang="pt-BR" sz="2600" b="1" dirty="0" err="1"/>
              <a:t>Choctaw</a:t>
            </a:r>
            <a:r>
              <a:rPr lang="pt-BR" sz="2600" b="1" dirty="0"/>
              <a:t> do sul dos Estados Unidos - As primeiras pessoas se </a:t>
            </a:r>
            <a:r>
              <a:rPr lang="pt-BR" sz="2600" b="1" dirty="0" smtClean="0"/>
              <a:t>queriam saber como era </a:t>
            </a:r>
            <a:r>
              <a:rPr lang="pt-BR" sz="2600" b="1" dirty="0"/>
              <a:t>o céu, então decidiram construir uma torre de pedras que tocaria o céu. Depois que o vento destruiu suas duas primeiras tentativas, as pessoas dormiram ao lado da torre na terceira noite. A torre foi derrubada novamente e as pedras caíram sobre o povo. Quando empurraram as pedras para longe, ficaram surpresos ao descobrir que não podiam mais se entender porque não falavam mais a mesma língua</a:t>
            </a:r>
            <a:r>
              <a:rPr lang="pt-BR" sz="2600" b="1" dirty="0" smtClean="0"/>
              <a:t>.</a:t>
            </a:r>
          </a:p>
        </p:txBody>
      </p:sp>
      <p:sp>
        <p:nvSpPr>
          <p:cNvPr id="5"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2583616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334963"/>
            <a:ext cx="8229600" cy="1951037"/>
          </a:xfrm>
        </p:spPr>
        <p:txBody>
          <a:bodyPr/>
          <a:lstStyle/>
          <a:p>
            <a:r>
              <a:rPr lang="pt-BR" sz="3200" b="1" dirty="0">
                <a:effectLst>
                  <a:outerShdw blurRad="38100" dist="38100" dir="2700000" algn="tl">
                    <a:srgbClr val="FFFFFF"/>
                  </a:outerShdw>
                </a:effectLst>
              </a:rPr>
              <a:t>O Torre de Babel é importante porque aqui tem o origem das culturas, raças e línguas de hoje.</a:t>
            </a:r>
          </a:p>
        </p:txBody>
      </p:sp>
      <p:pic>
        <p:nvPicPr>
          <p:cNvPr id="82952" name="Picture 8" descr="Tower of Babel2"/>
          <p:cNvPicPr>
            <a:picLocks noChangeAspect="1" noChangeArrowheads="1"/>
          </p:cNvPicPr>
          <p:nvPr/>
        </p:nvPicPr>
        <p:blipFill>
          <a:blip r:embed="rId2" cstate="print"/>
          <a:srcRect/>
          <a:stretch>
            <a:fillRect/>
          </a:stretch>
        </p:blipFill>
        <p:spPr bwMode="auto">
          <a:xfrm>
            <a:off x="2324100" y="2286000"/>
            <a:ext cx="4648200" cy="4164012"/>
          </a:xfrm>
          <a:prstGeom prst="rect">
            <a:avLst/>
          </a:prstGeom>
          <a:noFill/>
        </p:spPr>
      </p:pic>
    </p:spTree>
    <p:extLst>
      <p:ext uri="{BB962C8B-B14F-4D97-AF65-F5344CB8AC3E}">
        <p14:creationId xmlns:p14="http://schemas.microsoft.com/office/powerpoint/2010/main" xmlns="" val="1957413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2060848"/>
            <a:ext cx="7920880" cy="4093428"/>
          </a:xfrm>
          <a:prstGeom prst="rect">
            <a:avLst/>
          </a:prstGeom>
          <a:noFill/>
        </p:spPr>
        <p:txBody>
          <a:bodyPr wrap="square" rtlCol="0">
            <a:spAutoFit/>
          </a:bodyPr>
          <a:lstStyle/>
          <a:p>
            <a:pPr algn="ctr"/>
            <a:r>
              <a:rPr lang="pt-BR" sz="2600" b="1" dirty="0"/>
              <a:t>Várias tradições similares à da Torre de Babel são encontradas </a:t>
            </a:r>
            <a:r>
              <a:rPr lang="pt-BR" sz="2600" b="1" dirty="0" smtClean="0"/>
              <a:t>em México. </a:t>
            </a:r>
            <a:r>
              <a:rPr lang="pt-BR" sz="2600" b="1" dirty="0"/>
              <a:t>Uma diz que </a:t>
            </a:r>
            <a:r>
              <a:rPr lang="pt-BR" sz="2600" b="1" dirty="0" err="1"/>
              <a:t>Xelhua</a:t>
            </a:r>
            <a:r>
              <a:rPr lang="pt-BR" sz="2600" b="1" dirty="0"/>
              <a:t>, um dos sete gigantes salvos do dilúvio, construiu a Grande Pirâmide de </a:t>
            </a:r>
            <a:r>
              <a:rPr lang="pt-BR" sz="2600" b="1" dirty="0" err="1"/>
              <a:t>Cholula</a:t>
            </a:r>
            <a:r>
              <a:rPr lang="pt-BR" sz="2600" b="1" dirty="0"/>
              <a:t> para desafiar o Céu. Os deuses destruíram-no com fogo e confundiram a linguagem dos construtores. O Dominicano Diego Duran (1537-1588) disse ter ouvido este relato de um sacerdote com 100 anos em </a:t>
            </a:r>
            <a:r>
              <a:rPr lang="pt-BR" sz="2600" b="1" dirty="0" err="1"/>
              <a:t>Cholula</a:t>
            </a:r>
            <a:r>
              <a:rPr lang="pt-BR" sz="2600" b="1" dirty="0"/>
              <a:t>, pouco depois da conquista do México.</a:t>
            </a:r>
          </a:p>
        </p:txBody>
      </p:sp>
      <p:sp>
        <p:nvSpPr>
          <p:cNvPr id="7"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3998859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822172"/>
            <a:ext cx="7920880" cy="3693319"/>
          </a:xfrm>
          <a:prstGeom prst="rect">
            <a:avLst/>
          </a:prstGeom>
          <a:noFill/>
        </p:spPr>
        <p:txBody>
          <a:bodyPr wrap="square" rtlCol="0">
            <a:spAutoFit/>
          </a:bodyPr>
          <a:lstStyle/>
          <a:p>
            <a:pPr algn="ctr"/>
            <a:r>
              <a:rPr lang="pt-BR" sz="2600" b="1" dirty="0"/>
              <a:t>Outra lenda, atribuída pelo historiador nativo Don Ferdinand d'Alva </a:t>
            </a:r>
            <a:r>
              <a:rPr lang="pt-BR" sz="2600" b="1" dirty="0" err="1"/>
              <a:t>Ixtilxochitl</a:t>
            </a:r>
            <a:r>
              <a:rPr lang="pt-BR" sz="2600" b="1" dirty="0"/>
              <a:t> (c. 1565-1648) aos antigos Toltecas, diz que depois dos homens se terem multiplicado após um grande dilúvio, eles erigiram um alto </a:t>
            </a:r>
            <a:r>
              <a:rPr lang="pt-BR" sz="2600" b="1" dirty="0" err="1"/>
              <a:t>zacuali</a:t>
            </a:r>
            <a:r>
              <a:rPr lang="pt-BR" sz="2600" b="1" dirty="0"/>
              <a:t> ou torre, para se preservarem no caso de um segundo dilúvio. Contudo, as suas línguas foram confundidas e eles foram para diferentes partes da terra.</a:t>
            </a:r>
          </a:p>
        </p:txBody>
      </p:sp>
      <p:sp>
        <p:nvSpPr>
          <p:cNvPr id="5"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4177392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2060848"/>
            <a:ext cx="7920880" cy="4093428"/>
          </a:xfrm>
          <a:prstGeom prst="rect">
            <a:avLst/>
          </a:prstGeom>
          <a:noFill/>
        </p:spPr>
        <p:txBody>
          <a:bodyPr wrap="square" rtlCol="0">
            <a:spAutoFit/>
          </a:bodyPr>
          <a:lstStyle/>
          <a:p>
            <a:pPr algn="ctr"/>
            <a:r>
              <a:rPr lang="pt-BR" sz="2600" b="1" dirty="0"/>
              <a:t>Rastos de uma história um pouco parecida também têm sido citados entre os </a:t>
            </a:r>
            <a:r>
              <a:rPr lang="pt-BR" sz="2600" b="1" dirty="0" err="1"/>
              <a:t>Tarus</a:t>
            </a:r>
            <a:r>
              <a:rPr lang="pt-BR" sz="2600" b="1" dirty="0"/>
              <a:t> do Nepal e do Norte da Índia (Relatório do </a:t>
            </a:r>
            <a:r>
              <a:rPr lang="pt-BR" sz="2600" b="1" dirty="0" err="1"/>
              <a:t>Census</a:t>
            </a:r>
            <a:r>
              <a:rPr lang="pt-BR" sz="2600" b="1" dirty="0"/>
              <a:t> de </a:t>
            </a:r>
            <a:r>
              <a:rPr lang="pt-BR" sz="2600" b="1" dirty="0" err="1"/>
              <a:t>Bengal</a:t>
            </a:r>
            <a:r>
              <a:rPr lang="pt-BR" sz="2600" b="1" dirty="0"/>
              <a:t>, 1872, p. 160); </a:t>
            </a:r>
            <a:endParaRPr lang="pt-BR" sz="2600" b="1" dirty="0" smtClean="0"/>
          </a:p>
          <a:p>
            <a:pPr algn="ctr"/>
            <a:endParaRPr lang="pt-BR" sz="2600" b="1" dirty="0"/>
          </a:p>
          <a:p>
            <a:pPr algn="ctr"/>
            <a:r>
              <a:rPr lang="pt-BR" sz="2600" dirty="0" smtClean="0"/>
              <a:t>De </a:t>
            </a:r>
            <a:r>
              <a:rPr lang="pt-BR" sz="2600" dirty="0"/>
              <a:t>acordo com David Livingstone, os Africanos que ele </a:t>
            </a:r>
            <a:r>
              <a:rPr lang="pt-BR" sz="2600" dirty="0" smtClean="0"/>
              <a:t>conhecia </a:t>
            </a:r>
            <a:r>
              <a:rPr lang="pt-BR" sz="2600" dirty="0"/>
              <a:t>e que viviam junto ao Lago Ngami em 1879 tinham uma tradição assim, mas com as cabeças dos construtores a serem "partidas pela queda do scaffolding" (Missionary Travels, cap. 26)</a:t>
            </a:r>
          </a:p>
        </p:txBody>
      </p:sp>
      <p:sp>
        <p:nvSpPr>
          <p:cNvPr id="5"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356908662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2564904"/>
            <a:ext cx="7920880" cy="1477328"/>
          </a:xfrm>
          <a:prstGeom prst="rect">
            <a:avLst/>
          </a:prstGeom>
          <a:noFill/>
        </p:spPr>
        <p:txBody>
          <a:bodyPr wrap="square" rtlCol="0">
            <a:spAutoFit/>
          </a:bodyPr>
          <a:lstStyle/>
          <a:p>
            <a:r>
              <a:rPr lang="pt-BR" dirty="0" smtClean="0"/>
              <a:t>O </a:t>
            </a:r>
            <a:r>
              <a:rPr lang="pt-BR" dirty="0"/>
              <a:t>mito estónio " do Cozinhado das Línguas " (Kohl, </a:t>
            </a:r>
            <a:r>
              <a:rPr lang="pt-BR" dirty="0" err="1"/>
              <a:t>Reisen</a:t>
            </a:r>
            <a:r>
              <a:rPr lang="pt-BR" dirty="0"/>
              <a:t> in die '</a:t>
            </a:r>
            <a:r>
              <a:rPr lang="pt-BR" dirty="0" err="1"/>
              <a:t>Ostseeprovinzen</a:t>
            </a:r>
            <a:r>
              <a:rPr lang="pt-BR" dirty="0"/>
              <a:t>, </a:t>
            </a:r>
            <a:r>
              <a:rPr lang="pt-BR" dirty="0" err="1"/>
              <a:t>ii</a:t>
            </a:r>
            <a:r>
              <a:rPr lang="pt-BR" dirty="0"/>
              <a:t>. 251-255) também tem sido comparado, </a:t>
            </a:r>
            <a:endParaRPr lang="pt-BR" dirty="0" smtClean="0"/>
          </a:p>
          <a:p>
            <a:endParaRPr lang="pt-BR" dirty="0"/>
          </a:p>
          <a:p>
            <a:r>
              <a:rPr lang="pt-BR" dirty="0" smtClean="0"/>
              <a:t>assim </a:t>
            </a:r>
            <a:r>
              <a:rPr lang="pt-BR" dirty="0"/>
              <a:t>como a lenda Australiana da origem da diversidade das falas (</a:t>
            </a:r>
            <a:r>
              <a:rPr lang="pt-BR" dirty="0" err="1"/>
              <a:t>Gerstacker</a:t>
            </a:r>
            <a:r>
              <a:rPr lang="pt-BR" dirty="0"/>
              <a:t>, </a:t>
            </a:r>
            <a:r>
              <a:rPr lang="pt-BR" dirty="0" err="1"/>
              <a:t>Reisen</a:t>
            </a:r>
            <a:r>
              <a:rPr lang="pt-BR" dirty="0"/>
              <a:t>, vol. </a:t>
            </a:r>
            <a:r>
              <a:rPr lang="pt-BR" dirty="0" err="1"/>
              <a:t>iv</a:t>
            </a:r>
            <a:r>
              <a:rPr lang="pt-BR" dirty="0"/>
              <a:t>. pp. 381 seq.).</a:t>
            </a:r>
          </a:p>
        </p:txBody>
      </p:sp>
      <p:sp>
        <p:nvSpPr>
          <p:cNvPr id="5"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219823459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sp>
        <p:nvSpPr>
          <p:cNvPr id="2" name="CaixaDeTexto 1"/>
          <p:cNvSpPr txBox="1"/>
          <p:nvPr/>
        </p:nvSpPr>
        <p:spPr>
          <a:xfrm>
            <a:off x="5436096" y="2204864"/>
            <a:ext cx="3600400" cy="3785652"/>
          </a:xfrm>
          <a:prstGeom prst="rect">
            <a:avLst/>
          </a:prstGeom>
          <a:noFill/>
        </p:spPr>
        <p:txBody>
          <a:bodyPr wrap="square" rtlCol="0">
            <a:spAutoFit/>
          </a:bodyPr>
          <a:lstStyle/>
          <a:p>
            <a:pPr algn="ctr"/>
            <a:r>
              <a:rPr lang="pt-BR" sz="2400" b="1" dirty="0"/>
              <a:t>A </a:t>
            </a:r>
            <a:r>
              <a:rPr lang="pt-BR" sz="2400" b="1" dirty="0" smtClean="0"/>
              <a:t>Torre </a:t>
            </a:r>
            <a:r>
              <a:rPr lang="pt-BR" sz="2400" b="1" dirty="0"/>
              <a:t>de </a:t>
            </a:r>
            <a:r>
              <a:rPr lang="pt-BR" sz="2400" b="1" dirty="0" smtClean="0"/>
              <a:t>Babel</a:t>
            </a:r>
            <a:endParaRPr lang="pt-BR" sz="2400" b="1" dirty="0"/>
          </a:p>
          <a:p>
            <a:pPr algn="ctr"/>
            <a:r>
              <a:rPr lang="pt-BR" sz="2400" b="1" dirty="0"/>
              <a:t>A Bíblia não descreve como era a Torre de Babel. As centenas de zigurates, pirâmides e montes de terra de todo o mundo fornecem pistas sobre a aparência e a finalidade da torre?</a:t>
            </a:r>
          </a:p>
        </p:txBody>
      </p:sp>
      <p:pic>
        <p:nvPicPr>
          <p:cNvPr id="10"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925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5580112" y="2405787"/>
            <a:ext cx="3312368" cy="2031325"/>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a:t>América Central </a:t>
            </a:r>
            <a:r>
              <a:rPr lang="pt-BR" dirty="0" smtClean="0"/>
              <a:t>apresenta </a:t>
            </a:r>
            <a:r>
              <a:rPr lang="pt-BR" dirty="0"/>
              <a:t>dezenas de famosas pirâmides de degraus que eram frequentemente usadas como locais para sacrifícios rituais e adoração.</a:t>
            </a:r>
          </a:p>
          <a:p>
            <a:r>
              <a:rPr lang="pt-BR" dirty="0" smtClean="0"/>
              <a:t>(El </a:t>
            </a:r>
            <a:r>
              <a:rPr lang="pt-BR" dirty="0" err="1"/>
              <a:t>Castilo</a:t>
            </a:r>
            <a:r>
              <a:rPr lang="pt-BR" dirty="0"/>
              <a:t> em </a:t>
            </a:r>
            <a:r>
              <a:rPr lang="pt-BR" dirty="0" err="1"/>
              <a:t>Chichen</a:t>
            </a:r>
            <a:r>
              <a:rPr lang="pt-BR" dirty="0"/>
              <a:t> </a:t>
            </a:r>
            <a:r>
              <a:rPr lang="pt-BR" dirty="0" err="1" smtClean="0"/>
              <a:t>Itza</a:t>
            </a:r>
            <a:r>
              <a:rPr lang="pt-BR" dirty="0" smtClean="0"/>
              <a:t>)</a:t>
            </a:r>
            <a:endParaRPr lang="pt-BR" dirty="0"/>
          </a:p>
        </p:txBody>
      </p:sp>
      <p:pic>
        <p:nvPicPr>
          <p:cNvPr id="9" name="Image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36058" y="4581128"/>
            <a:ext cx="1800476" cy="1409897"/>
          </a:xfrm>
          <a:prstGeom prst="rect">
            <a:avLst/>
          </a:prstGeom>
        </p:spPr>
      </p:pic>
      <p:sp>
        <p:nvSpPr>
          <p:cNvPr id="3" name="Elipse 2"/>
          <p:cNvSpPr/>
          <p:nvPr/>
        </p:nvSpPr>
        <p:spPr bwMode="auto">
          <a:xfrm>
            <a:off x="857552" y="3727542"/>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5" name="Conector de seta reta 4"/>
          <p:cNvCxnSpPr>
            <a:stCxn id="3" idx="6"/>
          </p:cNvCxnSpPr>
          <p:nvPr/>
        </p:nvCxnSpPr>
        <p:spPr bwMode="auto">
          <a:xfrm flipV="1">
            <a:off x="1577632" y="3284984"/>
            <a:ext cx="4002480" cy="766594"/>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xmlns="" val="2537366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lipse 2"/>
          <p:cNvSpPr/>
          <p:nvPr/>
        </p:nvSpPr>
        <p:spPr bwMode="auto">
          <a:xfrm>
            <a:off x="1187624" y="4221088"/>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5" name="Conector de seta reta 4"/>
          <p:cNvCxnSpPr>
            <a:stCxn id="3" idx="6"/>
          </p:cNvCxnSpPr>
          <p:nvPr/>
        </p:nvCxnSpPr>
        <p:spPr bwMode="auto">
          <a:xfrm flipV="1">
            <a:off x="1907704" y="3361854"/>
            <a:ext cx="3672408" cy="118327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10" name="CaixaDeTexto 9"/>
          <p:cNvSpPr txBox="1"/>
          <p:nvPr/>
        </p:nvSpPr>
        <p:spPr>
          <a:xfrm>
            <a:off x="5580112" y="2313222"/>
            <a:ext cx="3414344" cy="2031325"/>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err="1" smtClean="0"/>
              <a:t>Considered</a:t>
            </a:r>
            <a:r>
              <a:rPr lang="pt-BR" dirty="0" smtClean="0"/>
              <a:t> </a:t>
            </a:r>
            <a:r>
              <a:rPr lang="pt-BR" dirty="0" err="1" smtClean="0"/>
              <a:t>to</a:t>
            </a:r>
            <a:r>
              <a:rPr lang="pt-BR" dirty="0" smtClean="0"/>
              <a:t> </a:t>
            </a:r>
            <a:r>
              <a:rPr lang="pt-BR" dirty="0" err="1" smtClean="0"/>
              <a:t>be</a:t>
            </a:r>
            <a:r>
              <a:rPr lang="pt-BR" dirty="0" smtClean="0"/>
              <a:t> </a:t>
            </a:r>
            <a:r>
              <a:rPr lang="pt-BR" dirty="0" err="1" smtClean="0"/>
              <a:t>the</a:t>
            </a:r>
            <a:r>
              <a:rPr lang="pt-BR" dirty="0" smtClean="0"/>
              <a:t> </a:t>
            </a:r>
            <a:r>
              <a:rPr lang="pt-BR" dirty="0" err="1" smtClean="0"/>
              <a:t>oldest</a:t>
            </a:r>
            <a:r>
              <a:rPr lang="pt-BR" dirty="0" smtClean="0"/>
              <a:t> </a:t>
            </a:r>
            <a:r>
              <a:rPr lang="pt-BR" dirty="0" err="1" smtClean="0"/>
              <a:t>pyrimids</a:t>
            </a:r>
            <a:r>
              <a:rPr lang="pt-BR" dirty="0" smtClean="0"/>
              <a:t> in </a:t>
            </a:r>
            <a:r>
              <a:rPr lang="pt-BR" dirty="0" err="1" smtClean="0"/>
              <a:t>the</a:t>
            </a:r>
            <a:r>
              <a:rPr lang="pt-BR" dirty="0" smtClean="0"/>
              <a:t> </a:t>
            </a:r>
            <a:r>
              <a:rPr lang="pt-BR" dirty="0" err="1" smtClean="0"/>
              <a:t>Americas</a:t>
            </a:r>
            <a:r>
              <a:rPr lang="pt-BR" dirty="0" smtClean="0"/>
              <a:t> </a:t>
            </a:r>
            <a:r>
              <a:rPr lang="pt-BR" dirty="0" err="1" smtClean="0"/>
              <a:t>the</a:t>
            </a:r>
            <a:r>
              <a:rPr lang="pt-BR" dirty="0" smtClean="0"/>
              <a:t> ruins </a:t>
            </a:r>
            <a:r>
              <a:rPr lang="pt-BR" dirty="0" err="1" smtClean="0"/>
              <a:t>of</a:t>
            </a:r>
            <a:r>
              <a:rPr lang="pt-BR" dirty="0" smtClean="0"/>
              <a:t> </a:t>
            </a:r>
            <a:r>
              <a:rPr lang="pt-BR" dirty="0" err="1" smtClean="0"/>
              <a:t>nearly</a:t>
            </a:r>
            <a:r>
              <a:rPr lang="pt-BR" dirty="0" smtClean="0"/>
              <a:t> </a:t>
            </a:r>
            <a:r>
              <a:rPr lang="pt-BR" dirty="0" err="1" smtClean="0"/>
              <a:t>two</a:t>
            </a:r>
            <a:r>
              <a:rPr lang="pt-BR" dirty="0" smtClean="0"/>
              <a:t> </a:t>
            </a:r>
            <a:r>
              <a:rPr lang="pt-BR" dirty="0" err="1" smtClean="0"/>
              <a:t>dozen</a:t>
            </a:r>
            <a:r>
              <a:rPr lang="pt-BR" dirty="0" smtClean="0"/>
              <a:t> </a:t>
            </a:r>
            <a:r>
              <a:rPr lang="pt-BR" dirty="0" err="1" smtClean="0"/>
              <a:t>pyramids</a:t>
            </a:r>
            <a:r>
              <a:rPr lang="pt-BR" dirty="0" smtClean="0"/>
              <a:t> </a:t>
            </a:r>
            <a:r>
              <a:rPr lang="pt-BR" dirty="0" err="1" smtClean="0"/>
              <a:t>have</a:t>
            </a:r>
            <a:r>
              <a:rPr lang="pt-BR" dirty="0" smtClean="0"/>
              <a:t> </a:t>
            </a:r>
            <a:r>
              <a:rPr lang="pt-BR" dirty="0" err="1" smtClean="0"/>
              <a:t>been</a:t>
            </a:r>
            <a:r>
              <a:rPr lang="pt-BR" dirty="0" smtClean="0"/>
              <a:t> </a:t>
            </a:r>
            <a:r>
              <a:rPr lang="pt-BR" dirty="0" err="1" smtClean="0"/>
              <a:t>found</a:t>
            </a:r>
            <a:r>
              <a:rPr lang="pt-BR" dirty="0" smtClean="0"/>
              <a:t> </a:t>
            </a:r>
            <a:r>
              <a:rPr lang="pt-BR" dirty="0" err="1" smtClean="0"/>
              <a:t>near</a:t>
            </a:r>
            <a:r>
              <a:rPr lang="pt-BR" dirty="0" smtClean="0"/>
              <a:t> Canal, Peru.</a:t>
            </a:r>
          </a:p>
          <a:p>
            <a:r>
              <a:rPr lang="pt-BR" dirty="0" smtClean="0"/>
              <a:t>(</a:t>
            </a:r>
            <a:r>
              <a:rPr lang="pt-BR" dirty="0" err="1" smtClean="0"/>
              <a:t>Remains</a:t>
            </a:r>
            <a:r>
              <a:rPr lang="pt-BR" dirty="0" smtClean="0"/>
              <a:t> </a:t>
            </a:r>
            <a:r>
              <a:rPr lang="pt-BR" dirty="0" err="1" smtClean="0"/>
              <a:t>of</a:t>
            </a:r>
            <a:r>
              <a:rPr lang="pt-BR" dirty="0" smtClean="0"/>
              <a:t> </a:t>
            </a:r>
            <a:r>
              <a:rPr lang="pt-BR" dirty="0" err="1" smtClean="0"/>
              <a:t>pyramid</a:t>
            </a:r>
            <a:r>
              <a:rPr lang="pt-BR" dirty="0" smtClean="0"/>
              <a:t> in Canal Peru)</a:t>
            </a:r>
          </a:p>
        </p:txBody>
      </p:sp>
      <p:pic>
        <p:nvPicPr>
          <p:cNvPr id="11" name="Picture 2" descr="https://www.bibliotecapleyades.net/imagenes_arqueo/caral_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4797152"/>
            <a:ext cx="1714227" cy="1141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3348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lipse 2"/>
          <p:cNvSpPr/>
          <p:nvPr/>
        </p:nvSpPr>
        <p:spPr bwMode="auto">
          <a:xfrm>
            <a:off x="966601" y="3356992"/>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5" name="Conector de seta reta 4"/>
          <p:cNvCxnSpPr>
            <a:stCxn id="3" idx="6"/>
          </p:cNvCxnSpPr>
          <p:nvPr/>
        </p:nvCxnSpPr>
        <p:spPr bwMode="auto">
          <a:xfrm flipV="1">
            <a:off x="1686681" y="3140968"/>
            <a:ext cx="3821423" cy="54006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13" name="CaixaDeTexto 12"/>
          <p:cNvSpPr txBox="1"/>
          <p:nvPr/>
        </p:nvSpPr>
        <p:spPr>
          <a:xfrm>
            <a:off x="5611841" y="2451708"/>
            <a:ext cx="3074959" cy="1754326"/>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err="1" smtClean="0"/>
              <a:t>Many</a:t>
            </a:r>
            <a:r>
              <a:rPr lang="pt-BR" dirty="0" smtClean="0"/>
              <a:t> </a:t>
            </a:r>
            <a:r>
              <a:rPr lang="pt-BR" dirty="0" err="1" smtClean="0"/>
              <a:t>Native</a:t>
            </a:r>
            <a:r>
              <a:rPr lang="pt-BR" dirty="0" smtClean="0"/>
              <a:t> American </a:t>
            </a:r>
            <a:r>
              <a:rPr lang="pt-BR" dirty="0" err="1" smtClean="0"/>
              <a:t>tribes</a:t>
            </a:r>
            <a:r>
              <a:rPr lang="pt-BR" dirty="0" smtClean="0"/>
              <a:t> </a:t>
            </a:r>
            <a:r>
              <a:rPr lang="pt-BR" dirty="0" err="1" smtClean="0"/>
              <a:t>constructed</a:t>
            </a:r>
            <a:r>
              <a:rPr lang="pt-BR" dirty="0" smtClean="0"/>
              <a:t> </a:t>
            </a:r>
            <a:r>
              <a:rPr lang="pt-BR" dirty="0" err="1" smtClean="0"/>
              <a:t>earthen</a:t>
            </a:r>
            <a:r>
              <a:rPr lang="pt-BR" dirty="0" smtClean="0"/>
              <a:t> </a:t>
            </a:r>
            <a:r>
              <a:rPr lang="pt-BR" dirty="0" err="1" smtClean="0"/>
              <a:t>mounds</a:t>
            </a:r>
            <a:r>
              <a:rPr lang="pt-BR" dirty="0" smtClean="0"/>
              <a:t> in </a:t>
            </a:r>
            <a:r>
              <a:rPr lang="pt-BR" dirty="0" err="1" smtClean="0"/>
              <a:t>the</a:t>
            </a:r>
            <a:r>
              <a:rPr lang="pt-BR" dirty="0" smtClean="0"/>
              <a:t> </a:t>
            </a:r>
            <a:r>
              <a:rPr lang="pt-BR" dirty="0" err="1" smtClean="0"/>
              <a:t>eastern</a:t>
            </a:r>
            <a:r>
              <a:rPr lang="pt-BR" dirty="0" smtClean="0"/>
              <a:t> United </a:t>
            </a:r>
            <a:r>
              <a:rPr lang="pt-BR" dirty="0" err="1" smtClean="0"/>
              <a:t>States</a:t>
            </a:r>
            <a:r>
              <a:rPr lang="pt-BR" dirty="0" smtClean="0"/>
              <a:t>.</a:t>
            </a:r>
          </a:p>
          <a:p>
            <a:r>
              <a:rPr lang="pt-BR" dirty="0" smtClean="0"/>
              <a:t>(</a:t>
            </a:r>
            <a:r>
              <a:rPr lang="pt-BR" dirty="0" err="1" smtClean="0"/>
              <a:t>Monk’s</a:t>
            </a:r>
            <a:r>
              <a:rPr lang="pt-BR" dirty="0" smtClean="0"/>
              <a:t> </a:t>
            </a:r>
            <a:r>
              <a:rPr lang="pt-BR" dirty="0" err="1" smtClean="0"/>
              <a:t>Mound</a:t>
            </a:r>
            <a:r>
              <a:rPr lang="pt-BR" dirty="0" smtClean="0"/>
              <a:t> </a:t>
            </a:r>
            <a:r>
              <a:rPr lang="pt-BR" dirty="0" err="1" smtClean="0"/>
              <a:t>near</a:t>
            </a:r>
            <a:r>
              <a:rPr lang="pt-BR" dirty="0" smtClean="0"/>
              <a:t> St. Louis, Missouri)</a:t>
            </a:r>
            <a:endParaRPr lang="pt-BR" dirty="0"/>
          </a:p>
        </p:txBody>
      </p:sp>
      <p:pic>
        <p:nvPicPr>
          <p:cNvPr id="14" name="Picture 2" descr="Image result for Monkâs Mound near St. Louis, Missour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6202" y="4698874"/>
            <a:ext cx="1786235" cy="10824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7932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lipse 2"/>
          <p:cNvSpPr/>
          <p:nvPr/>
        </p:nvSpPr>
        <p:spPr bwMode="auto">
          <a:xfrm>
            <a:off x="2339752" y="3061190"/>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5" name="Conector de seta reta 4"/>
          <p:cNvCxnSpPr>
            <a:stCxn id="3" idx="6"/>
          </p:cNvCxnSpPr>
          <p:nvPr/>
        </p:nvCxnSpPr>
        <p:spPr bwMode="auto">
          <a:xfrm flipV="1">
            <a:off x="3059832" y="3212976"/>
            <a:ext cx="2473790" cy="17225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8" name="CaixaDeTexto 7"/>
          <p:cNvSpPr txBox="1"/>
          <p:nvPr/>
        </p:nvSpPr>
        <p:spPr>
          <a:xfrm>
            <a:off x="5533622" y="2302343"/>
            <a:ext cx="3358858" cy="1754326"/>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err="1" smtClean="0"/>
              <a:t>Earthen</a:t>
            </a:r>
            <a:r>
              <a:rPr lang="pt-BR" dirty="0" smtClean="0"/>
              <a:t> </a:t>
            </a:r>
            <a:r>
              <a:rPr lang="pt-BR" dirty="0" err="1" smtClean="0"/>
              <a:t>mounds</a:t>
            </a:r>
            <a:r>
              <a:rPr lang="pt-BR" dirty="0" smtClean="0"/>
              <a:t> </a:t>
            </a:r>
            <a:r>
              <a:rPr lang="pt-BR" dirty="0" err="1" smtClean="0"/>
              <a:t>found</a:t>
            </a:r>
            <a:r>
              <a:rPr lang="pt-BR" dirty="0" smtClean="0"/>
              <a:t> in </a:t>
            </a:r>
            <a:r>
              <a:rPr lang="pt-BR" dirty="0" err="1" smtClean="0"/>
              <a:t>the</a:t>
            </a:r>
            <a:r>
              <a:rPr lang="pt-BR" dirty="0" smtClean="0"/>
              <a:t>  United </a:t>
            </a:r>
            <a:r>
              <a:rPr lang="pt-BR" dirty="0" err="1" smtClean="0"/>
              <a:t>Kingdom</a:t>
            </a:r>
            <a:r>
              <a:rPr lang="pt-BR" dirty="0" smtClean="0"/>
              <a:t>, </a:t>
            </a:r>
            <a:r>
              <a:rPr lang="pt-BR" dirty="0" err="1" smtClean="0"/>
              <a:t>and</a:t>
            </a:r>
            <a:r>
              <a:rPr lang="pt-BR" dirty="0" smtClean="0"/>
              <a:t> </a:t>
            </a:r>
            <a:r>
              <a:rPr lang="pt-BR" dirty="0" err="1" smtClean="0"/>
              <a:t>they</a:t>
            </a:r>
            <a:r>
              <a:rPr lang="pt-BR" dirty="0" smtClean="0"/>
              <a:t> </a:t>
            </a:r>
            <a:r>
              <a:rPr lang="pt-BR" dirty="0" err="1" smtClean="0"/>
              <a:t>were</a:t>
            </a:r>
            <a:r>
              <a:rPr lang="pt-BR" dirty="0" smtClean="0"/>
              <a:t> </a:t>
            </a:r>
            <a:r>
              <a:rPr lang="pt-BR" dirty="0" err="1" smtClean="0"/>
              <a:t>often</a:t>
            </a:r>
            <a:r>
              <a:rPr lang="pt-BR" dirty="0" smtClean="0"/>
              <a:t> </a:t>
            </a:r>
            <a:r>
              <a:rPr lang="pt-BR" dirty="0" err="1" smtClean="0"/>
              <a:t>used</a:t>
            </a:r>
            <a:r>
              <a:rPr lang="pt-BR" dirty="0" smtClean="0"/>
              <a:t> for cerimonial </a:t>
            </a:r>
            <a:r>
              <a:rPr lang="pt-BR" dirty="0" err="1" smtClean="0"/>
              <a:t>functions</a:t>
            </a:r>
            <a:r>
              <a:rPr lang="pt-BR" dirty="0" smtClean="0"/>
              <a:t>.</a:t>
            </a:r>
          </a:p>
          <a:p>
            <a:r>
              <a:rPr lang="pt-BR" dirty="0" smtClean="0"/>
              <a:t>(</a:t>
            </a:r>
            <a:r>
              <a:rPr lang="pt-BR" dirty="0" err="1" smtClean="0"/>
              <a:t>Sulbury</a:t>
            </a:r>
            <a:r>
              <a:rPr lang="pt-BR" dirty="0" smtClean="0"/>
              <a:t> Hill </a:t>
            </a:r>
            <a:r>
              <a:rPr lang="pt-BR" dirty="0" err="1" smtClean="0"/>
              <a:t>near</a:t>
            </a:r>
            <a:r>
              <a:rPr lang="pt-BR" dirty="0" smtClean="0"/>
              <a:t> </a:t>
            </a:r>
            <a:r>
              <a:rPr lang="pt-BR" dirty="0" err="1" smtClean="0"/>
              <a:t>Avebury</a:t>
            </a:r>
            <a:r>
              <a:rPr lang="pt-BR" dirty="0" smtClean="0"/>
              <a:t>, </a:t>
            </a:r>
            <a:r>
              <a:rPr lang="pt-BR" dirty="0" err="1" smtClean="0"/>
              <a:t>England</a:t>
            </a:r>
            <a:r>
              <a:rPr lang="pt-BR" dirty="0" smtClean="0"/>
              <a:t>)</a:t>
            </a:r>
            <a:endParaRPr lang="pt-BR" dirty="0"/>
          </a:p>
        </p:txBody>
      </p:sp>
      <p:pic>
        <p:nvPicPr>
          <p:cNvPr id="9" name="Picture 4" descr="Image result for Silbury Hill near Avebury, Englan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3660" y="4869160"/>
            <a:ext cx="1647205" cy="94439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Image result for Silbury Hill near Avebury, Englan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7553" y="4804543"/>
            <a:ext cx="1129247" cy="1288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676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lipse 2"/>
          <p:cNvSpPr/>
          <p:nvPr/>
        </p:nvSpPr>
        <p:spPr bwMode="auto">
          <a:xfrm>
            <a:off x="2774360" y="3600849"/>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5" name="Conector de seta reta 4"/>
          <p:cNvCxnSpPr>
            <a:stCxn id="3" idx="6"/>
          </p:cNvCxnSpPr>
          <p:nvPr/>
        </p:nvCxnSpPr>
        <p:spPr bwMode="auto">
          <a:xfrm flipV="1">
            <a:off x="3494440" y="2889718"/>
            <a:ext cx="2164558" cy="1035167"/>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15" name="CaixaDeTexto 14"/>
          <p:cNvSpPr txBox="1"/>
          <p:nvPr/>
        </p:nvSpPr>
        <p:spPr>
          <a:xfrm>
            <a:off x="5658998" y="2276872"/>
            <a:ext cx="3161474" cy="1200329"/>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err="1" smtClean="0"/>
              <a:t>Egypt</a:t>
            </a:r>
            <a:r>
              <a:rPr lang="pt-BR" dirty="0" smtClean="0"/>
              <a:t> </a:t>
            </a:r>
            <a:r>
              <a:rPr lang="pt-BR" dirty="0" err="1" smtClean="0"/>
              <a:t>is</a:t>
            </a:r>
            <a:r>
              <a:rPr lang="pt-BR" dirty="0" smtClean="0"/>
              <a:t> home </a:t>
            </a:r>
            <a:r>
              <a:rPr lang="pt-BR" dirty="0" err="1" smtClean="0"/>
              <a:t>to</a:t>
            </a:r>
            <a:r>
              <a:rPr lang="pt-BR" dirty="0" smtClean="0"/>
              <a:t> </a:t>
            </a:r>
            <a:r>
              <a:rPr lang="pt-BR" dirty="0" err="1" smtClean="0"/>
              <a:t>the</a:t>
            </a:r>
            <a:r>
              <a:rPr lang="pt-BR" dirty="0" smtClean="0"/>
              <a:t> </a:t>
            </a:r>
            <a:r>
              <a:rPr lang="pt-BR" dirty="0" err="1" smtClean="0"/>
              <a:t>largest</a:t>
            </a:r>
            <a:r>
              <a:rPr lang="pt-BR" dirty="0" smtClean="0"/>
              <a:t> </a:t>
            </a:r>
            <a:r>
              <a:rPr lang="pt-BR" dirty="0" err="1" smtClean="0"/>
              <a:t>pyramids</a:t>
            </a:r>
            <a:r>
              <a:rPr lang="pt-BR" dirty="0" smtClean="0"/>
              <a:t>, </a:t>
            </a:r>
            <a:r>
              <a:rPr lang="pt-BR" dirty="0" err="1" smtClean="0"/>
              <a:t>which</a:t>
            </a:r>
            <a:r>
              <a:rPr lang="pt-BR" dirty="0" smtClean="0"/>
              <a:t> </a:t>
            </a:r>
            <a:r>
              <a:rPr lang="pt-BR" dirty="0" err="1" smtClean="0"/>
              <a:t>served</a:t>
            </a:r>
            <a:r>
              <a:rPr lang="pt-BR" dirty="0" smtClean="0"/>
              <a:t> as </a:t>
            </a:r>
            <a:r>
              <a:rPr lang="pt-BR" dirty="0" err="1" smtClean="0"/>
              <a:t>tombs</a:t>
            </a:r>
            <a:r>
              <a:rPr lang="pt-BR" dirty="0" smtClean="0"/>
              <a:t> for </a:t>
            </a:r>
            <a:r>
              <a:rPr lang="pt-BR" dirty="0" err="1" smtClean="0"/>
              <a:t>their</a:t>
            </a:r>
            <a:r>
              <a:rPr lang="pt-BR" dirty="0" smtClean="0"/>
              <a:t> </a:t>
            </a:r>
            <a:r>
              <a:rPr lang="pt-BR" dirty="0" err="1" smtClean="0"/>
              <a:t>rulers</a:t>
            </a:r>
            <a:r>
              <a:rPr lang="pt-BR" dirty="0" smtClean="0"/>
              <a:t>.</a:t>
            </a:r>
          </a:p>
          <a:p>
            <a:r>
              <a:rPr lang="pt-BR" dirty="0" smtClean="0"/>
              <a:t>(</a:t>
            </a:r>
            <a:r>
              <a:rPr lang="pt-BR" dirty="0" err="1" smtClean="0"/>
              <a:t>Pyramids</a:t>
            </a:r>
            <a:r>
              <a:rPr lang="pt-BR" dirty="0" smtClean="0"/>
              <a:t> </a:t>
            </a:r>
            <a:r>
              <a:rPr lang="pt-BR" dirty="0" err="1" smtClean="0"/>
              <a:t>at</a:t>
            </a:r>
            <a:r>
              <a:rPr lang="pt-BR" dirty="0" smtClean="0"/>
              <a:t> Giza, </a:t>
            </a:r>
            <a:r>
              <a:rPr lang="pt-BR" dirty="0" err="1" smtClean="0"/>
              <a:t>Egypt</a:t>
            </a:r>
            <a:r>
              <a:rPr lang="pt-BR" dirty="0" smtClean="0"/>
              <a:t>)</a:t>
            </a:r>
            <a:endParaRPr lang="pt-BR" dirty="0"/>
          </a:p>
        </p:txBody>
      </p:sp>
      <p:pic>
        <p:nvPicPr>
          <p:cNvPr id="16" name="Imagem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86950" y="4464294"/>
            <a:ext cx="1657581" cy="1629002"/>
          </a:xfrm>
          <a:prstGeom prst="rect">
            <a:avLst/>
          </a:prstGeom>
        </p:spPr>
      </p:pic>
    </p:spTree>
    <p:extLst>
      <p:ext uri="{BB962C8B-B14F-4D97-AF65-F5344CB8AC3E}">
        <p14:creationId xmlns:p14="http://schemas.microsoft.com/office/powerpoint/2010/main" xmlns="" val="391006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260648"/>
            <a:ext cx="8568952" cy="6494085"/>
          </a:xfrm>
          <a:prstGeom prst="rect">
            <a:avLst/>
          </a:prstGeom>
          <a:noFill/>
        </p:spPr>
        <p:txBody>
          <a:bodyPr wrap="square" rtlCol="0">
            <a:spAutoFit/>
          </a:bodyPr>
          <a:lstStyle/>
          <a:p>
            <a:pPr algn="ctr"/>
            <a:r>
              <a:rPr lang="pt-BR" sz="3200" b="1" dirty="0"/>
              <a:t> </a:t>
            </a:r>
            <a:r>
              <a:rPr lang="pt-BR" sz="3200" b="1" dirty="0" smtClean="0"/>
              <a:t>A Bíblia mostra que a cidade de Babel e a sua torre eram contra a vontade de Deus.</a:t>
            </a:r>
          </a:p>
          <a:p>
            <a:pPr algn="ctr"/>
            <a:endParaRPr lang="pt-BR" sz="3200" b="1" dirty="0"/>
          </a:p>
          <a:p>
            <a:pPr algn="ctr"/>
            <a:r>
              <a:rPr lang="pt-BR" sz="3200" b="1" dirty="0" smtClean="0"/>
              <a:t>Gênesis 11:4 </a:t>
            </a:r>
            <a:endParaRPr lang="pt-BR" sz="3200" b="1" dirty="0"/>
          </a:p>
          <a:p>
            <a:pPr algn="ctr"/>
            <a:r>
              <a:rPr lang="pt-BR" sz="3200" b="1" dirty="0" smtClean="0"/>
              <a:t>“</a:t>
            </a:r>
            <a:r>
              <a:rPr lang="pt-BR" sz="3200" b="1" i="1" dirty="0" smtClean="0"/>
              <a:t>E </a:t>
            </a:r>
            <a:r>
              <a:rPr lang="pt-BR" sz="3200" b="1" i="1" dirty="0"/>
              <a:t>disseram: </a:t>
            </a:r>
            <a:r>
              <a:rPr lang="pt-BR" sz="3200" b="1" i="1" dirty="0" smtClean="0"/>
              <a:t>Eia</a:t>
            </a:r>
            <a:r>
              <a:rPr lang="pt-BR" sz="3200" b="1" i="1" dirty="0"/>
              <a:t>, </a:t>
            </a:r>
            <a:r>
              <a:rPr lang="pt-BR" sz="3200" b="1" i="1" dirty="0" smtClean="0"/>
              <a:t>edifiquemos </a:t>
            </a:r>
            <a:r>
              <a:rPr lang="pt-BR" sz="3200" b="1" i="1" dirty="0"/>
              <a:t>nós uma cidade e uma torre cujo cume toque nos céus, </a:t>
            </a:r>
            <a:r>
              <a:rPr lang="pt-BR" sz="3200" b="1" i="1" dirty="0" smtClean="0"/>
              <a:t>e </a:t>
            </a:r>
            <a:r>
              <a:rPr lang="pt-BR" sz="3200" b="1" i="1" dirty="0"/>
              <a:t>façamo-nos um nome, </a:t>
            </a:r>
            <a:r>
              <a:rPr lang="pt-BR" sz="3200" b="1" i="1" dirty="0" smtClean="0"/>
              <a:t>para </a:t>
            </a:r>
            <a:r>
              <a:rPr lang="pt-BR" sz="3200" b="1" i="1" dirty="0"/>
              <a:t>que </a:t>
            </a:r>
            <a:r>
              <a:rPr lang="pt-BR" sz="3200" b="1" i="1" u="sng" dirty="0"/>
              <a:t>não sejamos espalhados sobre a face de toda a terra</a:t>
            </a:r>
            <a:r>
              <a:rPr lang="pt-BR" sz="3200" b="1" dirty="0" smtClean="0"/>
              <a:t>.”</a:t>
            </a:r>
            <a:endParaRPr lang="pt-BR" sz="3200" b="1" dirty="0"/>
          </a:p>
          <a:p>
            <a:pPr algn="ctr"/>
            <a:r>
              <a:rPr lang="pt-BR" sz="3200" b="1" dirty="0"/>
              <a:t> </a:t>
            </a:r>
          </a:p>
          <a:p>
            <a:pPr algn="ctr"/>
            <a:r>
              <a:rPr lang="pt-BR" sz="3200" b="1" dirty="0"/>
              <a:t>Isso foi um ato de </a:t>
            </a:r>
            <a:r>
              <a:rPr lang="pt-BR" sz="3200" b="1" dirty="0" smtClean="0"/>
              <a:t>desobediência; </a:t>
            </a:r>
            <a:r>
              <a:rPr lang="pt-BR" sz="3200" b="1" dirty="0"/>
              <a:t>pois, Deus falou para eles de encher a terra, não congregar em um só lugar</a:t>
            </a:r>
            <a:r>
              <a:rPr lang="pt-BR" sz="3200" b="1" dirty="0" smtClean="0"/>
              <a:t>.</a:t>
            </a:r>
            <a:endParaRPr lang="pt-BR" sz="3200" b="1" dirty="0"/>
          </a:p>
        </p:txBody>
      </p:sp>
    </p:spTree>
    <p:extLst>
      <p:ext uri="{BB962C8B-B14F-4D97-AF65-F5344CB8AC3E}">
        <p14:creationId xmlns:p14="http://schemas.microsoft.com/office/powerpoint/2010/main" xmlns="" val="25914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aixaDeTexto 9"/>
          <p:cNvSpPr txBox="1"/>
          <p:nvPr/>
        </p:nvSpPr>
        <p:spPr>
          <a:xfrm>
            <a:off x="5658998" y="2524249"/>
            <a:ext cx="3233482" cy="1754326"/>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err="1" smtClean="0"/>
              <a:t>Smaller</a:t>
            </a:r>
            <a:r>
              <a:rPr lang="pt-BR" dirty="0" smtClean="0"/>
              <a:t> </a:t>
            </a:r>
            <a:r>
              <a:rPr lang="pt-BR" dirty="0" err="1" smtClean="0"/>
              <a:t>than</a:t>
            </a:r>
            <a:r>
              <a:rPr lang="pt-BR" dirty="0" smtClean="0"/>
              <a:t> </a:t>
            </a:r>
            <a:r>
              <a:rPr lang="pt-BR" dirty="0" err="1" smtClean="0"/>
              <a:t>their</a:t>
            </a:r>
            <a:r>
              <a:rPr lang="pt-BR" dirty="0" smtClean="0"/>
              <a:t> </a:t>
            </a:r>
            <a:r>
              <a:rPr lang="pt-BR" dirty="0" err="1" smtClean="0"/>
              <a:t>northern</a:t>
            </a:r>
            <a:r>
              <a:rPr lang="pt-BR" dirty="0" smtClean="0"/>
              <a:t> </a:t>
            </a:r>
            <a:r>
              <a:rPr lang="pt-BR" dirty="0" err="1" smtClean="0"/>
              <a:t>counterparts</a:t>
            </a:r>
            <a:r>
              <a:rPr lang="pt-BR" dirty="0" smtClean="0"/>
              <a:t> in </a:t>
            </a:r>
            <a:r>
              <a:rPr lang="pt-BR" dirty="0" err="1" smtClean="0"/>
              <a:t>Egypt</a:t>
            </a:r>
            <a:r>
              <a:rPr lang="pt-BR" dirty="0" smtClean="0"/>
              <a:t>, over 250 </a:t>
            </a:r>
            <a:r>
              <a:rPr lang="pt-BR" dirty="0" err="1" smtClean="0"/>
              <a:t>Nubian</a:t>
            </a:r>
            <a:r>
              <a:rPr lang="pt-BR" dirty="0" smtClean="0"/>
              <a:t> </a:t>
            </a:r>
            <a:r>
              <a:rPr lang="pt-BR" dirty="0" err="1" smtClean="0"/>
              <a:t>pryaids</a:t>
            </a:r>
            <a:r>
              <a:rPr lang="pt-BR" dirty="0" smtClean="0"/>
              <a:t> in </a:t>
            </a:r>
            <a:r>
              <a:rPr lang="pt-BR" dirty="0" err="1" smtClean="0"/>
              <a:t>Sudan</a:t>
            </a:r>
            <a:r>
              <a:rPr lang="pt-BR" dirty="0" smtClean="0"/>
              <a:t> </a:t>
            </a:r>
            <a:r>
              <a:rPr lang="pt-BR" dirty="0" err="1" smtClean="0"/>
              <a:t>were</a:t>
            </a:r>
            <a:r>
              <a:rPr lang="pt-BR" dirty="0" smtClean="0"/>
              <a:t> </a:t>
            </a:r>
            <a:r>
              <a:rPr lang="pt-BR" dirty="0" err="1" smtClean="0"/>
              <a:t>used</a:t>
            </a:r>
            <a:r>
              <a:rPr lang="pt-BR" dirty="0" smtClean="0"/>
              <a:t> as </a:t>
            </a:r>
            <a:r>
              <a:rPr lang="pt-BR" dirty="0" err="1" smtClean="0"/>
              <a:t>tombs</a:t>
            </a:r>
            <a:r>
              <a:rPr lang="pt-BR" dirty="0" smtClean="0"/>
              <a:t>.</a:t>
            </a:r>
          </a:p>
          <a:p>
            <a:r>
              <a:rPr lang="pt-BR" dirty="0" smtClean="0"/>
              <a:t>(</a:t>
            </a:r>
            <a:r>
              <a:rPr lang="pt-BR" dirty="0" err="1" smtClean="0"/>
              <a:t>Nubian</a:t>
            </a:r>
            <a:r>
              <a:rPr lang="pt-BR" dirty="0" smtClean="0"/>
              <a:t> </a:t>
            </a:r>
            <a:r>
              <a:rPr lang="pt-BR" dirty="0" err="1" smtClean="0"/>
              <a:t>Pyramids</a:t>
            </a:r>
            <a:r>
              <a:rPr lang="pt-BR" dirty="0" smtClean="0"/>
              <a:t> </a:t>
            </a:r>
            <a:r>
              <a:rPr lang="pt-BR" dirty="0" err="1" smtClean="0"/>
              <a:t>near</a:t>
            </a:r>
            <a:r>
              <a:rPr lang="pt-BR" dirty="0" smtClean="0"/>
              <a:t> </a:t>
            </a:r>
            <a:r>
              <a:rPr lang="pt-BR" dirty="0" err="1" smtClean="0"/>
              <a:t>Meroe</a:t>
            </a:r>
            <a:r>
              <a:rPr lang="pt-BR" dirty="0" smtClean="0"/>
              <a:t>, </a:t>
            </a:r>
            <a:r>
              <a:rPr lang="pt-BR" dirty="0" err="1" smtClean="0"/>
              <a:t>Sudan</a:t>
            </a:r>
            <a:r>
              <a:rPr lang="pt-BR" dirty="0" smtClean="0"/>
              <a:t>)</a:t>
            </a:r>
            <a:endParaRPr lang="pt-BR" dirty="0"/>
          </a:p>
        </p:txBody>
      </p:sp>
      <p:pic>
        <p:nvPicPr>
          <p:cNvPr id="11" name="Picture 2" descr="Image result for Nubian Pyramids near Meroe, Sud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0500" y="4753669"/>
            <a:ext cx="1790477" cy="126303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Elipse 11"/>
          <p:cNvSpPr/>
          <p:nvPr/>
        </p:nvSpPr>
        <p:spPr bwMode="auto">
          <a:xfrm>
            <a:off x="2774360" y="3600849"/>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13" name="Conector de seta reta 12"/>
          <p:cNvCxnSpPr>
            <a:stCxn id="12" idx="6"/>
          </p:cNvCxnSpPr>
          <p:nvPr/>
        </p:nvCxnSpPr>
        <p:spPr bwMode="auto">
          <a:xfrm flipV="1">
            <a:off x="3494440" y="2889718"/>
            <a:ext cx="2164558" cy="1035167"/>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xmlns="" val="2101440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lipse 2"/>
          <p:cNvSpPr/>
          <p:nvPr/>
        </p:nvSpPr>
        <p:spPr bwMode="auto">
          <a:xfrm>
            <a:off x="3275856" y="3580283"/>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5" name="Conector de seta reta 4"/>
          <p:cNvCxnSpPr>
            <a:stCxn id="3" idx="6"/>
          </p:cNvCxnSpPr>
          <p:nvPr/>
        </p:nvCxnSpPr>
        <p:spPr bwMode="auto">
          <a:xfrm flipV="1">
            <a:off x="3995936" y="3356992"/>
            <a:ext cx="1663062" cy="547327"/>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8" name="CaixaDeTexto 7"/>
          <p:cNvSpPr txBox="1"/>
          <p:nvPr/>
        </p:nvSpPr>
        <p:spPr>
          <a:xfrm>
            <a:off x="5658998" y="2276872"/>
            <a:ext cx="3233482" cy="2585323"/>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err="1" smtClean="0"/>
              <a:t>Remains</a:t>
            </a:r>
            <a:r>
              <a:rPr lang="pt-BR" dirty="0" smtClean="0"/>
              <a:t> </a:t>
            </a:r>
            <a:r>
              <a:rPr lang="pt-BR" dirty="0" err="1" smtClean="0"/>
              <a:t>of</a:t>
            </a:r>
            <a:r>
              <a:rPr lang="pt-BR" dirty="0" smtClean="0"/>
              <a:t> </a:t>
            </a:r>
            <a:r>
              <a:rPr lang="pt-BR" dirty="0" err="1" smtClean="0"/>
              <a:t>Ziggurats</a:t>
            </a:r>
            <a:r>
              <a:rPr lang="pt-BR" dirty="0" smtClean="0"/>
              <a:t> are </a:t>
            </a:r>
            <a:r>
              <a:rPr lang="pt-BR" dirty="0" err="1" smtClean="0"/>
              <a:t>found</a:t>
            </a:r>
            <a:r>
              <a:rPr lang="pt-BR" dirty="0" smtClean="0"/>
              <a:t> </a:t>
            </a:r>
            <a:r>
              <a:rPr lang="pt-BR" dirty="0" err="1" smtClean="0"/>
              <a:t>throughout</a:t>
            </a:r>
            <a:r>
              <a:rPr lang="pt-BR" dirty="0" smtClean="0"/>
              <a:t> </a:t>
            </a:r>
            <a:r>
              <a:rPr lang="pt-BR" dirty="0" err="1" smtClean="0"/>
              <a:t>the</a:t>
            </a:r>
            <a:r>
              <a:rPr lang="pt-BR" dirty="0" smtClean="0"/>
              <a:t> área </a:t>
            </a:r>
            <a:r>
              <a:rPr lang="pt-BR" dirty="0" err="1" smtClean="0"/>
              <a:t>where</a:t>
            </a:r>
            <a:r>
              <a:rPr lang="pt-BR" dirty="0" smtClean="0"/>
              <a:t> Babel </a:t>
            </a:r>
            <a:r>
              <a:rPr lang="pt-BR" dirty="0" err="1" smtClean="0"/>
              <a:t>was</a:t>
            </a:r>
            <a:r>
              <a:rPr lang="pt-BR" dirty="0" smtClean="0"/>
              <a:t> </a:t>
            </a:r>
            <a:r>
              <a:rPr lang="pt-BR" dirty="0" err="1" smtClean="0"/>
              <a:t>located</a:t>
            </a:r>
            <a:r>
              <a:rPr lang="pt-BR" dirty="0" smtClean="0"/>
              <a:t>. </a:t>
            </a:r>
            <a:r>
              <a:rPr lang="pt-BR" dirty="0" err="1" smtClean="0"/>
              <a:t>Their</a:t>
            </a:r>
            <a:r>
              <a:rPr lang="pt-BR" dirty="0" smtClean="0"/>
              <a:t> </a:t>
            </a:r>
            <a:r>
              <a:rPr lang="pt-BR" dirty="0" err="1" smtClean="0"/>
              <a:t>names</a:t>
            </a:r>
            <a:r>
              <a:rPr lang="pt-BR" dirty="0" smtClean="0"/>
              <a:t> </a:t>
            </a:r>
            <a:r>
              <a:rPr lang="pt-BR" dirty="0" err="1" smtClean="0"/>
              <a:t>reveal</a:t>
            </a:r>
            <a:r>
              <a:rPr lang="pt-BR" dirty="0" smtClean="0"/>
              <a:t> </a:t>
            </a:r>
            <a:r>
              <a:rPr lang="pt-BR" dirty="0" err="1" smtClean="0"/>
              <a:t>that</a:t>
            </a:r>
            <a:r>
              <a:rPr lang="pt-BR" dirty="0" smtClean="0"/>
              <a:t> </a:t>
            </a:r>
            <a:r>
              <a:rPr lang="pt-BR" dirty="0" err="1" smtClean="0"/>
              <a:t>these</a:t>
            </a:r>
            <a:r>
              <a:rPr lang="pt-BR" dirty="0" smtClean="0"/>
              <a:t> </a:t>
            </a:r>
            <a:r>
              <a:rPr lang="pt-BR" dirty="0" err="1" smtClean="0"/>
              <a:t>structures</a:t>
            </a:r>
            <a:r>
              <a:rPr lang="pt-BR" dirty="0" smtClean="0"/>
              <a:t> </a:t>
            </a:r>
            <a:r>
              <a:rPr lang="pt-BR" dirty="0" err="1" smtClean="0"/>
              <a:t>were</a:t>
            </a:r>
            <a:r>
              <a:rPr lang="pt-BR" dirty="0" smtClean="0"/>
              <a:t> </a:t>
            </a:r>
            <a:r>
              <a:rPr lang="pt-BR" dirty="0" err="1" smtClean="0"/>
              <a:t>closely</a:t>
            </a:r>
            <a:r>
              <a:rPr lang="pt-BR" dirty="0" smtClean="0"/>
              <a:t> </a:t>
            </a:r>
            <a:r>
              <a:rPr lang="pt-BR" dirty="0" err="1" smtClean="0"/>
              <a:t>associated</a:t>
            </a:r>
            <a:r>
              <a:rPr lang="pt-BR" dirty="0" smtClean="0"/>
              <a:t> </a:t>
            </a:r>
            <a:r>
              <a:rPr lang="pt-BR" dirty="0" err="1" smtClean="0"/>
              <a:t>with</a:t>
            </a:r>
            <a:r>
              <a:rPr lang="pt-BR" dirty="0" smtClean="0"/>
              <a:t> </a:t>
            </a:r>
            <a:r>
              <a:rPr lang="pt-BR" dirty="0" err="1" smtClean="0"/>
              <a:t>the</a:t>
            </a:r>
            <a:r>
              <a:rPr lang="pt-BR" dirty="0" smtClean="0"/>
              <a:t> </a:t>
            </a:r>
            <a:r>
              <a:rPr lang="pt-BR" dirty="0" err="1" smtClean="0"/>
              <a:t>worship</a:t>
            </a:r>
            <a:r>
              <a:rPr lang="pt-BR" dirty="0" smtClean="0"/>
              <a:t> </a:t>
            </a:r>
            <a:r>
              <a:rPr lang="pt-BR" dirty="0" err="1" smtClean="0"/>
              <a:t>of</a:t>
            </a:r>
            <a:r>
              <a:rPr lang="pt-BR" dirty="0" smtClean="0"/>
              <a:t> </a:t>
            </a:r>
            <a:r>
              <a:rPr lang="pt-BR" dirty="0" err="1" smtClean="0"/>
              <a:t>the</a:t>
            </a:r>
            <a:r>
              <a:rPr lang="pt-BR" dirty="0" smtClean="0"/>
              <a:t> </a:t>
            </a:r>
            <a:r>
              <a:rPr lang="pt-BR" dirty="0" err="1" smtClean="0"/>
              <a:t>heavens</a:t>
            </a:r>
            <a:r>
              <a:rPr lang="pt-BR" dirty="0" smtClean="0"/>
              <a:t>.</a:t>
            </a:r>
          </a:p>
          <a:p>
            <a:r>
              <a:rPr lang="pt-BR" dirty="0" smtClean="0"/>
              <a:t>(</a:t>
            </a:r>
            <a:r>
              <a:rPr lang="pt-BR" dirty="0" err="1" smtClean="0"/>
              <a:t>Great</a:t>
            </a:r>
            <a:r>
              <a:rPr lang="pt-BR" dirty="0" smtClean="0"/>
              <a:t> </a:t>
            </a:r>
            <a:r>
              <a:rPr lang="pt-BR" dirty="0" err="1" smtClean="0"/>
              <a:t>Ziggurat</a:t>
            </a:r>
            <a:r>
              <a:rPr lang="pt-BR" dirty="0" smtClean="0"/>
              <a:t> </a:t>
            </a:r>
            <a:r>
              <a:rPr lang="pt-BR" dirty="0" err="1" smtClean="0"/>
              <a:t>of</a:t>
            </a:r>
            <a:r>
              <a:rPr lang="pt-BR" dirty="0" smtClean="0"/>
              <a:t> </a:t>
            </a:r>
            <a:r>
              <a:rPr lang="pt-BR" dirty="0" err="1" smtClean="0"/>
              <a:t>Ur</a:t>
            </a:r>
            <a:r>
              <a:rPr lang="pt-BR" dirty="0" smtClean="0"/>
              <a:t>, </a:t>
            </a:r>
            <a:r>
              <a:rPr lang="pt-BR" dirty="0" err="1" smtClean="0"/>
              <a:t>Modern-day</a:t>
            </a:r>
            <a:r>
              <a:rPr lang="pt-BR" dirty="0" smtClean="0"/>
              <a:t> </a:t>
            </a:r>
            <a:r>
              <a:rPr lang="pt-BR" dirty="0" err="1" smtClean="0"/>
              <a:t>Iraq</a:t>
            </a:r>
            <a:r>
              <a:rPr lang="pt-BR" dirty="0" smtClean="0"/>
              <a:t>)</a:t>
            </a:r>
            <a:endParaRPr lang="pt-BR" dirty="0"/>
          </a:p>
        </p:txBody>
      </p:sp>
      <p:pic>
        <p:nvPicPr>
          <p:cNvPr id="9" name="Image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72200" y="4983138"/>
            <a:ext cx="1619476" cy="1476581"/>
          </a:xfrm>
          <a:prstGeom prst="rect">
            <a:avLst/>
          </a:prstGeom>
        </p:spPr>
      </p:pic>
    </p:spTree>
    <p:extLst>
      <p:ext uri="{BB962C8B-B14F-4D97-AF65-F5344CB8AC3E}">
        <p14:creationId xmlns:p14="http://schemas.microsoft.com/office/powerpoint/2010/main" xmlns="" val="3905362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2120" y="4797152"/>
            <a:ext cx="1344310" cy="1173486"/>
          </a:xfrm>
          <a:prstGeom prst="rect">
            <a:avLst/>
          </a:prstGeom>
        </p:spPr>
      </p:pic>
      <p:sp>
        <p:nvSpPr>
          <p:cNvPr id="9" name="CaixaDeTexto 8"/>
          <p:cNvSpPr txBox="1"/>
          <p:nvPr/>
        </p:nvSpPr>
        <p:spPr>
          <a:xfrm>
            <a:off x="5658998" y="2302569"/>
            <a:ext cx="3233482" cy="1754326"/>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smtClean="0"/>
              <a:t>.</a:t>
            </a:r>
            <a:r>
              <a:rPr lang="en-US" dirty="0"/>
              <a:t> The ruins of what would be the oldest Ziggurat in the </a:t>
            </a:r>
            <a:r>
              <a:rPr lang="en-US" dirty="0" err="1"/>
              <a:t>worldThe</a:t>
            </a:r>
            <a:r>
              <a:rPr lang="en-US" dirty="0"/>
              <a:t> </a:t>
            </a:r>
            <a:r>
              <a:rPr lang="en-US" dirty="0" err="1"/>
              <a:t>Sialk</a:t>
            </a:r>
            <a:r>
              <a:rPr lang="en-US" dirty="0"/>
              <a:t> ziggurat was built around the 3000 BC. </a:t>
            </a:r>
            <a:endParaRPr lang="pt-BR" dirty="0" smtClean="0"/>
          </a:p>
          <a:p>
            <a:r>
              <a:rPr lang="pt-BR" dirty="0" smtClean="0"/>
              <a:t>(</a:t>
            </a:r>
            <a:r>
              <a:rPr lang="pt-BR" dirty="0" err="1" smtClean="0"/>
              <a:t>Ziggurat</a:t>
            </a:r>
            <a:r>
              <a:rPr lang="pt-BR" dirty="0" smtClean="0"/>
              <a:t> </a:t>
            </a:r>
            <a:r>
              <a:rPr lang="pt-BR" dirty="0" err="1" smtClean="0"/>
              <a:t>of</a:t>
            </a:r>
            <a:r>
              <a:rPr lang="pt-BR" dirty="0" smtClean="0"/>
              <a:t> </a:t>
            </a:r>
            <a:r>
              <a:rPr lang="pt-BR" dirty="0" err="1" smtClean="0"/>
              <a:t>Tepe</a:t>
            </a:r>
            <a:r>
              <a:rPr lang="pt-BR" dirty="0" smtClean="0"/>
              <a:t> </a:t>
            </a:r>
            <a:r>
              <a:rPr lang="pt-BR" dirty="0" err="1" smtClean="0"/>
              <a:t>Sialk</a:t>
            </a:r>
            <a:r>
              <a:rPr lang="pt-BR" dirty="0" smtClean="0"/>
              <a:t>, </a:t>
            </a:r>
            <a:r>
              <a:rPr lang="pt-BR" dirty="0" err="1" smtClean="0"/>
              <a:t>Kashan</a:t>
            </a:r>
            <a:r>
              <a:rPr lang="pt-BR" dirty="0" smtClean="0"/>
              <a:t>, Iran)</a:t>
            </a:r>
            <a:endParaRPr lang="pt-BR" dirty="0"/>
          </a:p>
        </p:txBody>
      </p:sp>
      <p:pic>
        <p:nvPicPr>
          <p:cNvPr id="12" name="Picture 6" descr="Relat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62312" y="4786883"/>
            <a:ext cx="1876463" cy="11988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Elipse 12"/>
          <p:cNvSpPr/>
          <p:nvPr/>
        </p:nvSpPr>
        <p:spPr bwMode="auto">
          <a:xfrm>
            <a:off x="3275856" y="3580283"/>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14" name="Conector de seta reta 13"/>
          <p:cNvCxnSpPr>
            <a:stCxn id="13" idx="6"/>
          </p:cNvCxnSpPr>
          <p:nvPr/>
        </p:nvCxnSpPr>
        <p:spPr bwMode="auto">
          <a:xfrm flipV="1">
            <a:off x="3995936" y="3356992"/>
            <a:ext cx="1663062" cy="547327"/>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xmlns="" val="1997559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274638"/>
            <a:ext cx="8229600" cy="1143000"/>
          </a:xfrm>
        </p:spPr>
        <p:txBody>
          <a:bodyPr/>
          <a:lstStyle/>
          <a:p>
            <a:r>
              <a:rPr lang="pt-BR" b="1" dirty="0" smtClean="0"/>
              <a:t>PIRAMIDES ENCONTRADOS EM TODO o </a:t>
            </a:r>
            <a:r>
              <a:rPr lang="pt-BR" b="1" dirty="0"/>
              <a:t>MUNDO</a:t>
            </a:r>
          </a:p>
        </p:txBody>
      </p:sp>
      <p:pic>
        <p:nvPicPr>
          <p:cNvPr id="7"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76872"/>
            <a:ext cx="5189697"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Elipse 2"/>
          <p:cNvSpPr/>
          <p:nvPr/>
        </p:nvSpPr>
        <p:spPr bwMode="auto">
          <a:xfrm>
            <a:off x="4139952" y="3521376"/>
            <a:ext cx="720080" cy="64807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cxnSp>
        <p:nvCxnSpPr>
          <p:cNvPr id="5" name="Conector de seta reta 4"/>
          <p:cNvCxnSpPr>
            <a:stCxn id="3" idx="6"/>
          </p:cNvCxnSpPr>
          <p:nvPr/>
        </p:nvCxnSpPr>
        <p:spPr bwMode="auto">
          <a:xfrm flipV="1">
            <a:off x="4860032" y="3356992"/>
            <a:ext cx="798966" cy="488420"/>
          </a:xfrm>
          <a:prstGeom prst="straightConnector1">
            <a:avLst/>
          </a:prstGeom>
          <a:solidFill>
            <a:schemeClr val="accent1"/>
          </a:solidFill>
          <a:ln w="31750" cap="flat" cmpd="sng" algn="ctr">
            <a:solidFill>
              <a:schemeClr val="tx1"/>
            </a:solidFill>
            <a:prstDash val="solid"/>
            <a:round/>
            <a:headEnd type="none" w="med" len="med"/>
            <a:tailEnd type="triangle"/>
          </a:ln>
          <a:effectLst/>
        </p:spPr>
      </p:cxnSp>
      <p:sp>
        <p:nvSpPr>
          <p:cNvPr id="10" name="CaixaDeTexto 9"/>
          <p:cNvSpPr txBox="1"/>
          <p:nvPr/>
        </p:nvSpPr>
        <p:spPr>
          <a:xfrm>
            <a:off x="5658998" y="2294292"/>
            <a:ext cx="3161474" cy="2031325"/>
          </a:xfrm>
          <a:prstGeom prst="rect">
            <a:avLst/>
          </a:prstGeom>
          <a:solidFill>
            <a:srgbClr val="C2A079"/>
          </a:solidFill>
          <a:ln>
            <a:solidFill>
              <a:schemeClr val="tx1"/>
            </a:solidFill>
          </a:ln>
          <a:scene3d>
            <a:camera prst="orthographicFront"/>
            <a:lightRig rig="threePt" dir="t"/>
          </a:scene3d>
          <a:sp3d>
            <a:bevelT/>
          </a:sp3d>
        </p:spPr>
        <p:txBody>
          <a:bodyPr wrap="square" rtlCol="0">
            <a:spAutoFit/>
          </a:bodyPr>
          <a:lstStyle/>
          <a:p>
            <a:r>
              <a:rPr lang="pt-BR" dirty="0" err="1" smtClean="0"/>
              <a:t>Roughly</a:t>
            </a:r>
            <a:r>
              <a:rPr lang="pt-BR" dirty="0" smtClean="0"/>
              <a:t> 100 </a:t>
            </a:r>
            <a:r>
              <a:rPr lang="pt-BR" dirty="0" err="1" smtClean="0"/>
              <a:t>earthan</a:t>
            </a:r>
            <a:r>
              <a:rPr lang="pt-BR" dirty="0" smtClean="0"/>
              <a:t> </a:t>
            </a:r>
            <a:r>
              <a:rPr lang="pt-BR" dirty="0" err="1" smtClean="0"/>
              <a:t>pyramids</a:t>
            </a:r>
            <a:r>
              <a:rPr lang="pt-BR" dirty="0" smtClean="0"/>
              <a:t> </a:t>
            </a:r>
            <a:r>
              <a:rPr lang="pt-BR" dirty="0" err="1" smtClean="0"/>
              <a:t>have</a:t>
            </a:r>
            <a:r>
              <a:rPr lang="pt-BR" dirty="0" smtClean="0"/>
              <a:t> </a:t>
            </a:r>
            <a:r>
              <a:rPr lang="pt-BR" dirty="0" err="1" smtClean="0"/>
              <a:t>been</a:t>
            </a:r>
            <a:r>
              <a:rPr lang="pt-BR" dirty="0" smtClean="0"/>
              <a:t> </a:t>
            </a:r>
            <a:r>
              <a:rPr lang="pt-BR" dirty="0" err="1" smtClean="0"/>
              <a:t>found</a:t>
            </a:r>
            <a:r>
              <a:rPr lang="pt-BR" dirty="0" smtClean="0"/>
              <a:t> in China. </a:t>
            </a:r>
            <a:r>
              <a:rPr lang="pt-BR" dirty="0" err="1" smtClean="0"/>
              <a:t>They</a:t>
            </a:r>
            <a:r>
              <a:rPr lang="pt-BR" dirty="0" smtClean="0"/>
              <a:t> </a:t>
            </a:r>
            <a:r>
              <a:rPr lang="pt-BR" dirty="0" err="1" smtClean="0"/>
              <a:t>were</a:t>
            </a:r>
            <a:r>
              <a:rPr lang="pt-BR" dirty="0" smtClean="0"/>
              <a:t> </a:t>
            </a:r>
            <a:r>
              <a:rPr lang="pt-BR" dirty="0" err="1" smtClean="0"/>
              <a:t>used</a:t>
            </a:r>
            <a:r>
              <a:rPr lang="pt-BR" dirty="0" smtClean="0"/>
              <a:t> as </a:t>
            </a:r>
            <a:r>
              <a:rPr lang="pt-BR" dirty="0" err="1" smtClean="0"/>
              <a:t>tombs</a:t>
            </a:r>
            <a:r>
              <a:rPr lang="pt-BR" dirty="0" smtClean="0"/>
              <a:t> for emperros </a:t>
            </a:r>
            <a:r>
              <a:rPr lang="pt-BR" dirty="0" err="1" smtClean="0"/>
              <a:t>and</a:t>
            </a:r>
            <a:r>
              <a:rPr lang="pt-BR" dirty="0" smtClean="0"/>
              <a:t> </a:t>
            </a:r>
            <a:r>
              <a:rPr lang="pt-BR" dirty="0" err="1" smtClean="0"/>
              <a:t>their</a:t>
            </a:r>
            <a:r>
              <a:rPr lang="pt-BR" dirty="0" smtClean="0"/>
              <a:t> </a:t>
            </a:r>
            <a:r>
              <a:rPr lang="pt-BR" dirty="0" err="1" smtClean="0"/>
              <a:t>relatives</a:t>
            </a:r>
            <a:r>
              <a:rPr lang="pt-BR" dirty="0" smtClean="0"/>
              <a:t>.</a:t>
            </a:r>
          </a:p>
          <a:p>
            <a:r>
              <a:rPr lang="pt-BR" dirty="0" smtClean="0"/>
              <a:t>(The </a:t>
            </a:r>
            <a:r>
              <a:rPr lang="pt-BR" dirty="0" err="1" smtClean="0"/>
              <a:t>Anling</a:t>
            </a:r>
            <a:r>
              <a:rPr lang="pt-BR" dirty="0" smtClean="0"/>
              <a:t> </a:t>
            </a:r>
            <a:r>
              <a:rPr lang="pt-BR" dirty="0" err="1" smtClean="0"/>
              <a:t>Mausoleum</a:t>
            </a:r>
            <a:r>
              <a:rPr lang="pt-BR" dirty="0" smtClean="0"/>
              <a:t> in China)</a:t>
            </a:r>
            <a:endParaRPr lang="pt-BR" dirty="0"/>
          </a:p>
        </p:txBody>
      </p:sp>
      <p:pic>
        <p:nvPicPr>
          <p:cNvPr id="11" name="Picture 4" descr="Image result for anling mausaleum second Emperor Liu Y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4885645"/>
            <a:ext cx="2095500" cy="1181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9468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457200" y="274638"/>
            <a:ext cx="8229600" cy="1143000"/>
          </a:xfrm>
        </p:spPr>
        <p:txBody>
          <a:bodyPr/>
          <a:lstStyle/>
          <a:p>
            <a:r>
              <a:rPr lang="pt-BR" b="1" dirty="0" smtClean="0"/>
              <a:t>DO TORRE SAIU AS NAÇÕES DO MUNDO</a:t>
            </a:r>
            <a:endParaRPr lang="pt-BR" b="1" dirty="0"/>
          </a:p>
        </p:txBody>
      </p:sp>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1556792"/>
            <a:ext cx="6408712" cy="4057876"/>
          </a:xfrm>
          <a:prstGeom prst="rect">
            <a:avLst/>
          </a:prstGeom>
        </p:spPr>
      </p:pic>
      <p:sp>
        <p:nvSpPr>
          <p:cNvPr id="3" name="CaixaDeTexto 2"/>
          <p:cNvSpPr txBox="1"/>
          <p:nvPr/>
        </p:nvSpPr>
        <p:spPr>
          <a:xfrm>
            <a:off x="611560" y="5733256"/>
            <a:ext cx="7920880" cy="954107"/>
          </a:xfrm>
          <a:prstGeom prst="rect">
            <a:avLst/>
          </a:prstGeom>
          <a:noFill/>
        </p:spPr>
        <p:txBody>
          <a:bodyPr wrap="square" rtlCol="0">
            <a:spAutoFit/>
          </a:bodyPr>
          <a:lstStyle/>
          <a:p>
            <a:pPr algn="ctr"/>
            <a:r>
              <a:rPr lang="pt-BR" sz="2800" b="1" dirty="0" smtClean="0"/>
              <a:t>Uma raça (humana), muitos famílias, tribos, línguas, e nações.</a:t>
            </a:r>
            <a:endParaRPr lang="pt-BR" sz="2800" b="1" dirty="0"/>
          </a:p>
        </p:txBody>
      </p:sp>
    </p:spTree>
    <p:extLst>
      <p:ext uri="{BB962C8B-B14F-4D97-AF65-F5344CB8AC3E}">
        <p14:creationId xmlns:p14="http://schemas.microsoft.com/office/powerpoint/2010/main" xmlns="" val="2036845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endParaRPr lang="en-US"/>
          </a:p>
        </p:txBody>
      </p:sp>
      <p:sp>
        <p:nvSpPr>
          <p:cNvPr id="278531" name="Rectangle 3"/>
          <p:cNvSpPr>
            <a:spLocks noGrp="1" noChangeArrowheads="1"/>
          </p:cNvSpPr>
          <p:nvPr>
            <p:ph type="body" idx="1"/>
          </p:nvPr>
        </p:nvSpPr>
        <p:spPr/>
        <p:txBody>
          <a:bodyPr/>
          <a:lstStyle/>
          <a:p>
            <a:endParaRPr lang="en-US"/>
          </a:p>
        </p:txBody>
      </p:sp>
      <p:pic>
        <p:nvPicPr>
          <p:cNvPr id="278532" name="Picture 4" descr="UmSangu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8533" name="WordArt 5"/>
          <p:cNvSpPr>
            <a:spLocks noChangeArrowheads="1" noChangeShapeType="1" noTextEdit="1"/>
          </p:cNvSpPr>
          <p:nvPr/>
        </p:nvSpPr>
        <p:spPr bwMode="auto">
          <a:xfrm>
            <a:off x="4038600" y="279400"/>
            <a:ext cx="4419600" cy="568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3600" b="1" kern="10">
                <a:ln w="19050">
                  <a:solidFill>
                    <a:srgbClr val="000000"/>
                  </a:solidFill>
                  <a:round/>
                  <a:headEnd/>
                  <a:tailEnd/>
                </a:ln>
                <a:solidFill>
                  <a:srgbClr val="FF0000"/>
                </a:solidFill>
                <a:effectLst>
                  <a:outerShdw dist="35921" dir="2700000" algn="ctr" rotWithShape="0">
                    <a:srgbClr val="990000"/>
                  </a:outerShdw>
                </a:effectLst>
                <a:latin typeface="Impact"/>
              </a:rPr>
              <a:t>Um Sangue</a:t>
            </a:r>
          </a:p>
        </p:txBody>
      </p:sp>
      <p:sp>
        <p:nvSpPr>
          <p:cNvPr id="278534" name="WordArt 6"/>
          <p:cNvSpPr>
            <a:spLocks noChangeArrowheads="1" noChangeShapeType="1" noTextEdit="1"/>
          </p:cNvSpPr>
          <p:nvPr/>
        </p:nvSpPr>
        <p:spPr bwMode="auto">
          <a:xfrm>
            <a:off x="4724400" y="5245100"/>
            <a:ext cx="4419600" cy="1206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3600" b="1" kern="10">
                <a:ln w="19050">
                  <a:solidFill>
                    <a:srgbClr val="000000"/>
                  </a:solidFill>
                  <a:round/>
                  <a:headEnd/>
                  <a:tailEnd/>
                </a:ln>
                <a:solidFill>
                  <a:srgbClr val="FF0000"/>
                </a:solidFill>
                <a:effectLst>
                  <a:outerShdw dist="35921" dir="2700000" algn="ctr" rotWithShape="0">
                    <a:srgbClr val="990000"/>
                  </a:outerShdw>
                </a:effectLst>
                <a:latin typeface="Impact"/>
              </a:rPr>
              <a:t>Pessoas, Grupos, </a:t>
            </a:r>
          </a:p>
          <a:p>
            <a:pPr algn="ctr" fontAlgn="base">
              <a:spcBef>
                <a:spcPct val="0"/>
              </a:spcBef>
              <a:spcAft>
                <a:spcPct val="0"/>
              </a:spcAft>
            </a:pPr>
            <a:r>
              <a:rPr lang="pt-BR" sz="3600" b="1" kern="10">
                <a:ln w="19050">
                  <a:solidFill>
                    <a:srgbClr val="000000"/>
                  </a:solidFill>
                  <a:round/>
                  <a:headEnd/>
                  <a:tailEnd/>
                </a:ln>
                <a:solidFill>
                  <a:srgbClr val="FF0000"/>
                </a:solidFill>
                <a:effectLst>
                  <a:outerShdw dist="35921" dir="2700000" algn="ctr" rotWithShape="0">
                    <a:srgbClr val="990000"/>
                  </a:outerShdw>
                </a:effectLst>
                <a:latin typeface="Impact"/>
              </a:rPr>
              <a:t>Culturas Diferentes</a:t>
            </a:r>
          </a:p>
        </p:txBody>
      </p:sp>
      <p:sp>
        <p:nvSpPr>
          <p:cNvPr id="278535" name="Text Box 7"/>
          <p:cNvSpPr txBox="1">
            <a:spLocks noChangeArrowheads="1"/>
          </p:cNvSpPr>
          <p:nvPr/>
        </p:nvSpPr>
        <p:spPr bwMode="auto">
          <a:xfrm>
            <a:off x="4508500" y="939800"/>
            <a:ext cx="2286000" cy="519113"/>
          </a:xfrm>
          <a:prstGeom prst="rect">
            <a:avLst/>
          </a:prstGeom>
          <a:noFill/>
          <a:ln w="9525">
            <a:noFill/>
            <a:miter lim="800000"/>
            <a:headEnd/>
            <a:tailEnd/>
          </a:ln>
          <a:effectLst/>
        </p:spPr>
        <p:txBody>
          <a:bodyPr>
            <a:spAutoFit/>
          </a:bodyPr>
          <a:lstStyle/>
          <a:p>
            <a:pPr fontAlgn="base">
              <a:spcBef>
                <a:spcPct val="50000"/>
              </a:spcBef>
              <a:spcAft>
                <a:spcPct val="0"/>
              </a:spcAft>
            </a:pPr>
            <a:r>
              <a:rPr lang="pt-BR" sz="2800" b="1">
                <a:solidFill>
                  <a:srgbClr val="FFFFFF"/>
                </a:solidFill>
                <a:effectLst>
                  <a:outerShdw blurRad="38100" dist="38100" dir="2700000" algn="tl">
                    <a:srgbClr val="000000"/>
                  </a:outerShdw>
                </a:effectLst>
              </a:rPr>
              <a:t>Adão e Eva </a:t>
            </a:r>
          </a:p>
        </p:txBody>
      </p:sp>
      <p:sp>
        <p:nvSpPr>
          <p:cNvPr id="278536" name="Text Box 8"/>
          <p:cNvSpPr txBox="1">
            <a:spLocks noChangeArrowheads="1"/>
          </p:cNvSpPr>
          <p:nvPr/>
        </p:nvSpPr>
        <p:spPr bwMode="auto">
          <a:xfrm>
            <a:off x="4495800" y="4016375"/>
            <a:ext cx="4191000" cy="519113"/>
          </a:xfrm>
          <a:prstGeom prst="rect">
            <a:avLst/>
          </a:prstGeom>
          <a:noFill/>
          <a:ln w="9525">
            <a:noFill/>
            <a:miter lim="800000"/>
            <a:headEnd/>
            <a:tailEnd/>
          </a:ln>
          <a:effectLst/>
        </p:spPr>
        <p:txBody>
          <a:bodyPr>
            <a:spAutoFit/>
          </a:bodyPr>
          <a:lstStyle/>
          <a:p>
            <a:pPr fontAlgn="base">
              <a:spcBef>
                <a:spcPct val="50000"/>
              </a:spcBef>
              <a:spcAft>
                <a:spcPct val="0"/>
              </a:spcAft>
            </a:pPr>
            <a:r>
              <a:rPr lang="pt-BR" sz="2800" b="1" dirty="0">
                <a:solidFill>
                  <a:srgbClr val="FFFFFF"/>
                </a:solidFill>
                <a:effectLst>
                  <a:outerShdw blurRad="38100" dist="38100" dir="2700000" algn="tl">
                    <a:srgbClr val="000000"/>
                  </a:outerShdw>
                </a:effectLst>
              </a:rPr>
              <a:t>Povo </a:t>
            </a:r>
            <a:r>
              <a:rPr lang="pt-BR" sz="2800" b="1" dirty="0" smtClean="0">
                <a:solidFill>
                  <a:srgbClr val="FFFFFF"/>
                </a:solidFill>
                <a:effectLst>
                  <a:outerShdw blurRad="38100" dist="38100" dir="2700000" algn="tl">
                    <a:srgbClr val="000000"/>
                  </a:outerShdw>
                </a:effectLst>
              </a:rPr>
              <a:t>na Torre </a:t>
            </a:r>
            <a:r>
              <a:rPr lang="pt-BR" sz="2800" b="1" dirty="0">
                <a:solidFill>
                  <a:srgbClr val="FFFFFF"/>
                </a:solidFill>
                <a:effectLst>
                  <a:outerShdw blurRad="38100" dist="38100" dir="2700000" algn="tl">
                    <a:srgbClr val="000000"/>
                  </a:outerShdw>
                </a:effectLst>
              </a:rPr>
              <a:t>de Babel </a:t>
            </a:r>
          </a:p>
        </p:txBody>
      </p:sp>
      <p:sp>
        <p:nvSpPr>
          <p:cNvPr id="278537" name="Text Box 9"/>
          <p:cNvSpPr txBox="1">
            <a:spLocks noChangeArrowheads="1"/>
          </p:cNvSpPr>
          <p:nvPr/>
        </p:nvSpPr>
        <p:spPr bwMode="auto">
          <a:xfrm>
            <a:off x="4495800" y="3189288"/>
            <a:ext cx="3124200" cy="519112"/>
          </a:xfrm>
          <a:prstGeom prst="rect">
            <a:avLst/>
          </a:prstGeom>
          <a:noFill/>
          <a:ln w="9525">
            <a:noFill/>
            <a:miter lim="800000"/>
            <a:headEnd/>
            <a:tailEnd/>
          </a:ln>
          <a:effectLst/>
        </p:spPr>
        <p:txBody>
          <a:bodyPr>
            <a:spAutoFit/>
          </a:bodyPr>
          <a:lstStyle/>
          <a:p>
            <a:pPr fontAlgn="base">
              <a:spcBef>
                <a:spcPct val="50000"/>
              </a:spcBef>
              <a:spcAft>
                <a:spcPct val="0"/>
              </a:spcAft>
            </a:pPr>
            <a:r>
              <a:rPr lang="pt-BR" sz="2800" b="1">
                <a:solidFill>
                  <a:srgbClr val="FFFFFF"/>
                </a:solidFill>
                <a:effectLst>
                  <a:outerShdw blurRad="38100" dist="38100" dir="2700000" algn="tl">
                    <a:srgbClr val="000000"/>
                  </a:outerShdw>
                </a:effectLst>
              </a:rPr>
              <a:t>Noé e Filhos </a:t>
            </a:r>
          </a:p>
        </p:txBody>
      </p:sp>
      <p:sp>
        <p:nvSpPr>
          <p:cNvPr id="278538" name="Text Box 10"/>
          <p:cNvSpPr txBox="1">
            <a:spLocks noChangeArrowheads="1"/>
          </p:cNvSpPr>
          <p:nvPr/>
        </p:nvSpPr>
        <p:spPr bwMode="auto">
          <a:xfrm>
            <a:off x="4483100" y="2136775"/>
            <a:ext cx="2667000" cy="519113"/>
          </a:xfrm>
          <a:prstGeom prst="rect">
            <a:avLst/>
          </a:prstGeom>
          <a:noFill/>
          <a:ln w="9525">
            <a:noFill/>
            <a:miter lim="800000"/>
            <a:headEnd/>
            <a:tailEnd/>
          </a:ln>
          <a:effectLst/>
        </p:spPr>
        <p:txBody>
          <a:bodyPr>
            <a:spAutoFit/>
          </a:bodyPr>
          <a:lstStyle/>
          <a:p>
            <a:pPr fontAlgn="base">
              <a:spcBef>
                <a:spcPct val="50000"/>
              </a:spcBef>
              <a:spcAft>
                <a:spcPct val="0"/>
              </a:spcAft>
            </a:pPr>
            <a:r>
              <a:rPr lang="pt-BR" sz="2800" b="1">
                <a:solidFill>
                  <a:srgbClr val="FFFFFF"/>
                </a:solidFill>
                <a:effectLst>
                  <a:outerShdw blurRad="38100" dist="38100" dir="2700000" algn="tl">
                    <a:srgbClr val="000000"/>
                  </a:outerShdw>
                </a:effectLst>
              </a:rPr>
              <a:t>Filhos e Filhas </a:t>
            </a:r>
          </a:p>
        </p:txBody>
      </p:sp>
      <p:sp>
        <p:nvSpPr>
          <p:cNvPr id="278539" name="Text Box 11"/>
          <p:cNvSpPr txBox="1">
            <a:spLocks noChangeArrowheads="1"/>
          </p:cNvSpPr>
          <p:nvPr/>
        </p:nvSpPr>
        <p:spPr bwMode="auto">
          <a:xfrm>
            <a:off x="4505325" y="1306513"/>
            <a:ext cx="2149475" cy="641350"/>
          </a:xfrm>
          <a:prstGeom prst="rect">
            <a:avLst/>
          </a:prstGeom>
          <a:noFill/>
          <a:ln w="9525">
            <a:noFill/>
            <a:miter lim="800000"/>
            <a:headEnd/>
            <a:tailEnd/>
          </a:ln>
          <a:effectLst/>
        </p:spPr>
        <p:txBody>
          <a:bodyPr>
            <a:spAutoFit/>
          </a:bodyPr>
          <a:lstStyle/>
          <a:p>
            <a:pPr fontAlgn="base">
              <a:spcBef>
                <a:spcPct val="0"/>
              </a:spcBef>
              <a:spcAft>
                <a:spcPct val="0"/>
              </a:spcAft>
            </a:pPr>
            <a:r>
              <a:rPr lang="pt-BR" b="1">
                <a:solidFill>
                  <a:srgbClr val="FFFFFF"/>
                </a:solidFill>
                <a:effectLst>
                  <a:outerShdw blurRad="38100" dist="38100" dir="2700000" algn="tl">
                    <a:srgbClr val="000000"/>
                  </a:outerShdw>
                </a:effectLst>
              </a:rPr>
              <a:t>I Coríntios 15:45  Gênesis 3:20</a:t>
            </a:r>
          </a:p>
        </p:txBody>
      </p:sp>
      <p:sp>
        <p:nvSpPr>
          <p:cNvPr id="278541" name="Text Box 13"/>
          <p:cNvSpPr txBox="1">
            <a:spLocks noChangeArrowheads="1"/>
          </p:cNvSpPr>
          <p:nvPr/>
        </p:nvSpPr>
        <p:spPr bwMode="auto">
          <a:xfrm>
            <a:off x="4495800" y="2514600"/>
            <a:ext cx="1600200" cy="366713"/>
          </a:xfrm>
          <a:prstGeom prst="rect">
            <a:avLst/>
          </a:prstGeom>
          <a:noFill/>
          <a:ln w="9525">
            <a:noFill/>
            <a:miter lim="800000"/>
            <a:headEnd/>
            <a:tailEnd/>
          </a:ln>
          <a:effectLst/>
        </p:spPr>
        <p:txBody>
          <a:bodyPr>
            <a:spAutoFit/>
          </a:bodyPr>
          <a:lstStyle/>
          <a:p>
            <a:pPr fontAlgn="base">
              <a:spcBef>
                <a:spcPct val="50000"/>
              </a:spcBef>
              <a:spcAft>
                <a:spcPct val="0"/>
              </a:spcAft>
            </a:pPr>
            <a:r>
              <a:rPr lang="pt-BR" b="1">
                <a:solidFill>
                  <a:srgbClr val="FFFFFF"/>
                </a:solidFill>
                <a:effectLst>
                  <a:outerShdw blurRad="38100" dist="38100" dir="2700000" algn="tl">
                    <a:srgbClr val="000000"/>
                  </a:outerShdw>
                </a:effectLst>
              </a:rPr>
              <a:t>Gênesis 5:4</a:t>
            </a:r>
          </a:p>
        </p:txBody>
      </p:sp>
      <p:sp>
        <p:nvSpPr>
          <p:cNvPr id="278542" name="Text Box 14"/>
          <p:cNvSpPr txBox="1">
            <a:spLocks noChangeArrowheads="1"/>
          </p:cNvSpPr>
          <p:nvPr/>
        </p:nvSpPr>
        <p:spPr bwMode="auto">
          <a:xfrm>
            <a:off x="4521200" y="3541713"/>
            <a:ext cx="20574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pt-BR" b="1">
                <a:solidFill>
                  <a:srgbClr val="FFFFFF"/>
                </a:solidFill>
                <a:effectLst>
                  <a:outerShdw blurRad="38100" dist="38100" dir="2700000" algn="tl">
                    <a:srgbClr val="000000"/>
                  </a:outerShdw>
                </a:effectLst>
              </a:rPr>
              <a:t>Gênesis 9:17-19</a:t>
            </a:r>
          </a:p>
        </p:txBody>
      </p:sp>
      <p:sp>
        <p:nvSpPr>
          <p:cNvPr id="278543" name="Text Box 15"/>
          <p:cNvSpPr txBox="1">
            <a:spLocks noChangeArrowheads="1"/>
          </p:cNvSpPr>
          <p:nvPr/>
        </p:nvSpPr>
        <p:spPr bwMode="auto">
          <a:xfrm>
            <a:off x="4533900" y="4394200"/>
            <a:ext cx="2057400" cy="641350"/>
          </a:xfrm>
          <a:prstGeom prst="rect">
            <a:avLst/>
          </a:prstGeom>
          <a:noFill/>
          <a:ln w="9525">
            <a:noFill/>
            <a:miter lim="800000"/>
            <a:headEnd/>
            <a:tailEnd/>
          </a:ln>
          <a:effectLst/>
        </p:spPr>
        <p:txBody>
          <a:bodyPr>
            <a:spAutoFit/>
          </a:bodyPr>
          <a:lstStyle/>
          <a:p>
            <a:pPr fontAlgn="base">
              <a:spcBef>
                <a:spcPct val="50000"/>
              </a:spcBef>
              <a:spcAft>
                <a:spcPct val="0"/>
              </a:spcAft>
            </a:pPr>
            <a:r>
              <a:rPr lang="pt-BR" b="1">
                <a:solidFill>
                  <a:srgbClr val="FFFFFF"/>
                </a:solidFill>
                <a:effectLst>
                  <a:outerShdw blurRad="38100" dist="38100" dir="2700000" algn="tl">
                    <a:srgbClr val="000000"/>
                  </a:outerShdw>
                </a:effectLst>
              </a:rPr>
              <a:t>Gênesis 11:8-9  Atos 17:26</a:t>
            </a:r>
          </a:p>
        </p:txBody>
      </p:sp>
      <p:sp>
        <p:nvSpPr>
          <p:cNvPr id="278545" name="Text Box 17"/>
          <p:cNvSpPr txBox="1">
            <a:spLocks noChangeArrowheads="1"/>
          </p:cNvSpPr>
          <p:nvPr/>
        </p:nvSpPr>
        <p:spPr bwMode="auto">
          <a:xfrm>
            <a:off x="4498975" y="928688"/>
            <a:ext cx="2286000" cy="519112"/>
          </a:xfrm>
          <a:prstGeom prst="rect">
            <a:avLst/>
          </a:prstGeom>
          <a:noFill/>
          <a:ln w="9525">
            <a:noFill/>
            <a:miter lim="800000"/>
            <a:headEnd/>
            <a:tailEnd/>
          </a:ln>
          <a:effectLst/>
        </p:spPr>
        <p:txBody>
          <a:bodyPr>
            <a:spAutoFit/>
          </a:bodyPr>
          <a:lstStyle/>
          <a:p>
            <a:pPr fontAlgn="base">
              <a:spcBef>
                <a:spcPct val="50000"/>
              </a:spcBef>
              <a:spcAft>
                <a:spcPct val="0"/>
              </a:spcAft>
            </a:pPr>
            <a:r>
              <a:rPr lang="pt-BR" sz="2800" b="1">
                <a:solidFill>
                  <a:srgbClr val="FFFFFF"/>
                </a:solidFill>
                <a:effectLst>
                  <a:outerShdw blurRad="38100" dist="38100" dir="2700000" algn="tl">
                    <a:srgbClr val="000000"/>
                  </a:outerShdw>
                </a:effectLst>
              </a:rPr>
              <a:t>Adão e Eva </a:t>
            </a:r>
          </a:p>
        </p:txBody>
      </p:sp>
      <p:sp>
        <p:nvSpPr>
          <p:cNvPr id="278546" name="Text Box 18"/>
          <p:cNvSpPr txBox="1">
            <a:spLocks noChangeArrowheads="1"/>
          </p:cNvSpPr>
          <p:nvPr/>
        </p:nvSpPr>
        <p:spPr bwMode="auto">
          <a:xfrm>
            <a:off x="4495800" y="1295400"/>
            <a:ext cx="2149475" cy="641350"/>
          </a:xfrm>
          <a:prstGeom prst="rect">
            <a:avLst/>
          </a:prstGeom>
          <a:noFill/>
          <a:ln w="9525">
            <a:noFill/>
            <a:miter lim="800000"/>
            <a:headEnd/>
            <a:tailEnd/>
          </a:ln>
          <a:effectLst/>
        </p:spPr>
        <p:txBody>
          <a:bodyPr>
            <a:spAutoFit/>
          </a:bodyPr>
          <a:lstStyle/>
          <a:p>
            <a:pPr fontAlgn="base">
              <a:spcBef>
                <a:spcPct val="0"/>
              </a:spcBef>
              <a:spcAft>
                <a:spcPct val="0"/>
              </a:spcAft>
            </a:pPr>
            <a:r>
              <a:rPr lang="pt-BR" b="1">
                <a:solidFill>
                  <a:srgbClr val="FFFFFF"/>
                </a:solidFill>
                <a:effectLst>
                  <a:outerShdw blurRad="38100" dist="38100" dir="2700000" algn="tl">
                    <a:srgbClr val="000000"/>
                  </a:outerShdw>
                </a:effectLst>
              </a:rPr>
              <a:t>I Coríntios 15:45  Gênesis 3:20</a:t>
            </a:r>
          </a:p>
        </p:txBody>
      </p:sp>
      <p:sp>
        <p:nvSpPr>
          <p:cNvPr id="278547" name="Text Box 19"/>
          <p:cNvSpPr txBox="1">
            <a:spLocks noChangeArrowheads="1"/>
          </p:cNvSpPr>
          <p:nvPr/>
        </p:nvSpPr>
        <p:spPr bwMode="auto">
          <a:xfrm>
            <a:off x="4486275" y="2503488"/>
            <a:ext cx="16002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pt-BR" b="1">
                <a:solidFill>
                  <a:srgbClr val="FFFFFF"/>
                </a:solidFill>
                <a:effectLst>
                  <a:outerShdw blurRad="38100" dist="38100" dir="2700000" algn="tl">
                    <a:srgbClr val="000000"/>
                  </a:outerShdw>
                </a:effectLst>
              </a:rPr>
              <a:t>Gênesis 5:4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1" name="Picture 5" descr="Cake1"/>
          <p:cNvPicPr>
            <a:picLocks noChangeAspect="1" noChangeArrowheads="1"/>
          </p:cNvPicPr>
          <p:nvPr/>
        </p:nvPicPr>
        <p:blipFill>
          <a:blip r:embed="rId2" cstate="print"/>
          <a:srcRect/>
          <a:stretch>
            <a:fillRect/>
          </a:stretch>
        </p:blipFill>
        <p:spPr bwMode="auto">
          <a:xfrm>
            <a:off x="0" y="0"/>
            <a:ext cx="5146675" cy="6858000"/>
          </a:xfrm>
          <a:prstGeom prst="rect">
            <a:avLst/>
          </a:prstGeom>
          <a:noFill/>
        </p:spPr>
      </p:pic>
      <p:sp>
        <p:nvSpPr>
          <p:cNvPr id="280582" name="Text Box 6"/>
          <p:cNvSpPr txBox="1">
            <a:spLocks noChangeArrowheads="1"/>
          </p:cNvSpPr>
          <p:nvPr/>
        </p:nvSpPr>
        <p:spPr bwMode="auto">
          <a:xfrm rot="-198715">
            <a:off x="723900" y="317500"/>
            <a:ext cx="1524000" cy="822325"/>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2400" b="1">
                <a:solidFill>
                  <a:srgbClr val="FF0000"/>
                </a:solidFill>
                <a:latin typeface="Cooper Black" pitchFamily="18" charset="0"/>
              </a:rPr>
              <a:t>Assar Um Bolo</a:t>
            </a:r>
          </a:p>
        </p:txBody>
      </p:sp>
      <p:sp>
        <p:nvSpPr>
          <p:cNvPr id="280583" name="Text Box 7"/>
          <p:cNvSpPr txBox="1">
            <a:spLocks noChangeArrowheads="1"/>
          </p:cNvSpPr>
          <p:nvPr/>
        </p:nvSpPr>
        <p:spPr bwMode="auto">
          <a:xfrm>
            <a:off x="2286000" y="1854200"/>
            <a:ext cx="1524000" cy="822325"/>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2400" b="1">
                <a:solidFill>
                  <a:srgbClr val="000000"/>
                </a:solidFill>
                <a:latin typeface="Cooper Black" pitchFamily="18" charset="0"/>
              </a:rPr>
              <a:t>Massa de Caixa</a:t>
            </a:r>
          </a:p>
        </p:txBody>
      </p:sp>
      <p:sp>
        <p:nvSpPr>
          <p:cNvPr id="280584" name="Text Box 8"/>
          <p:cNvSpPr txBox="1">
            <a:spLocks noChangeArrowheads="1"/>
          </p:cNvSpPr>
          <p:nvPr/>
        </p:nvSpPr>
        <p:spPr bwMode="auto">
          <a:xfrm>
            <a:off x="152400" y="6019800"/>
            <a:ext cx="4724400" cy="366713"/>
          </a:xfrm>
          <a:prstGeom prst="rect">
            <a:avLst/>
          </a:prstGeom>
          <a:noFill/>
          <a:ln w="9525">
            <a:noFill/>
            <a:miter lim="800000"/>
            <a:headEnd/>
            <a:tailEnd/>
          </a:ln>
          <a:effectLst/>
        </p:spPr>
        <p:txBody>
          <a:bodyPr>
            <a:spAutoFit/>
          </a:bodyPr>
          <a:lstStyle/>
          <a:p>
            <a:pPr fontAlgn="base">
              <a:spcBef>
                <a:spcPct val="50000"/>
              </a:spcBef>
              <a:spcAft>
                <a:spcPct val="0"/>
              </a:spcAft>
            </a:pPr>
            <a:endParaRPr lang="en-US" b="1">
              <a:solidFill>
                <a:srgbClr val="000000"/>
              </a:solidFill>
            </a:endParaRPr>
          </a:p>
        </p:txBody>
      </p:sp>
      <p:sp>
        <p:nvSpPr>
          <p:cNvPr id="280585" name="Text Box 9"/>
          <p:cNvSpPr txBox="1">
            <a:spLocks noChangeArrowheads="1"/>
          </p:cNvSpPr>
          <p:nvPr/>
        </p:nvSpPr>
        <p:spPr bwMode="auto">
          <a:xfrm>
            <a:off x="228600" y="5829300"/>
            <a:ext cx="4648200" cy="9461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2800" b="1">
                <a:solidFill>
                  <a:srgbClr val="FFFFFF"/>
                </a:solidFill>
                <a:effectLst>
                  <a:outerShdw blurRad="38100" dist="38100" dir="2700000" algn="tl">
                    <a:srgbClr val="000000"/>
                  </a:outerShdw>
                </a:effectLst>
              </a:rPr>
              <a:t>Mesma “Receita” Basica </a:t>
            </a:r>
            <a:r>
              <a:rPr lang="pt-BR" sz="2800" b="1">
                <a:solidFill>
                  <a:srgbClr val="FFFFFF"/>
                </a:solidFill>
                <a:effectLst>
                  <a:outerShdw blurRad="38100" dist="38100" dir="2700000" algn="tl">
                    <a:srgbClr val="000000"/>
                  </a:outerShdw>
                </a:effectLst>
                <a:latin typeface="Arial Black" pitchFamily="34" charset="0"/>
              </a:rPr>
              <a:t>Pequenas Variações</a:t>
            </a:r>
          </a:p>
        </p:txBody>
      </p:sp>
      <p:sp>
        <p:nvSpPr>
          <p:cNvPr id="280586" name="Text Box 10"/>
          <p:cNvSpPr txBox="1">
            <a:spLocks noChangeArrowheads="1"/>
          </p:cNvSpPr>
          <p:nvPr/>
        </p:nvSpPr>
        <p:spPr bwMode="auto">
          <a:xfrm>
            <a:off x="5334000" y="587375"/>
            <a:ext cx="3581400" cy="5584825"/>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3600" b="1" dirty="0">
                <a:solidFill>
                  <a:srgbClr val="000000"/>
                </a:solidFill>
                <a:effectLst>
                  <a:outerShdw blurRad="38100" dist="38100" dir="2700000" algn="tl">
                    <a:srgbClr val="FFFFFF"/>
                  </a:outerShdw>
                </a:effectLst>
              </a:rPr>
              <a:t>Com o mesmo massa de caixa pode fazer varias bolos diferentes, principalmente quando mais do que uma mulher está envolvido.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4" name="Picture 4" descr="Cake2"/>
          <p:cNvPicPr>
            <a:picLocks noChangeAspect="1" noChangeArrowheads="1"/>
          </p:cNvPicPr>
          <p:nvPr/>
        </p:nvPicPr>
        <p:blipFill>
          <a:blip r:embed="rId2" cstate="print"/>
          <a:srcRect/>
          <a:stretch>
            <a:fillRect/>
          </a:stretch>
        </p:blipFill>
        <p:spPr bwMode="auto">
          <a:xfrm>
            <a:off x="0" y="0"/>
            <a:ext cx="5146675" cy="6858000"/>
          </a:xfrm>
          <a:prstGeom prst="rect">
            <a:avLst/>
          </a:prstGeom>
          <a:noFill/>
        </p:spPr>
      </p:pic>
      <p:sp>
        <p:nvSpPr>
          <p:cNvPr id="281606" name="Text Box 6"/>
          <p:cNvSpPr txBox="1">
            <a:spLocks noChangeArrowheads="1"/>
          </p:cNvSpPr>
          <p:nvPr/>
        </p:nvSpPr>
        <p:spPr bwMode="auto">
          <a:xfrm>
            <a:off x="889000" y="38100"/>
            <a:ext cx="3429000" cy="45720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2400" b="1">
                <a:solidFill>
                  <a:srgbClr val="000000"/>
                </a:solidFill>
                <a:effectLst>
                  <a:outerShdw blurRad="38100" dist="38100" dir="2700000" algn="tl">
                    <a:srgbClr val="FFFFFF"/>
                  </a:outerShdw>
                </a:effectLst>
                <a:latin typeface="Arial Black" pitchFamily="34" charset="0"/>
              </a:rPr>
              <a:t>ADÃO E EVA</a:t>
            </a:r>
          </a:p>
        </p:txBody>
      </p:sp>
      <p:sp>
        <p:nvSpPr>
          <p:cNvPr id="281607" name="Text Box 7"/>
          <p:cNvSpPr txBox="1">
            <a:spLocks noChangeArrowheads="1"/>
          </p:cNvSpPr>
          <p:nvPr/>
        </p:nvSpPr>
        <p:spPr bwMode="auto">
          <a:xfrm>
            <a:off x="1524000" y="1797050"/>
            <a:ext cx="2133600" cy="6413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b="1">
                <a:solidFill>
                  <a:srgbClr val="000000"/>
                </a:solidFill>
                <a:latin typeface="Cooper Black" pitchFamily="18" charset="0"/>
              </a:rPr>
              <a:t>RECEITA DE DNA ORIGINAL</a:t>
            </a:r>
          </a:p>
        </p:txBody>
      </p:sp>
      <p:sp>
        <p:nvSpPr>
          <p:cNvPr id="281608" name="Text Box 8"/>
          <p:cNvSpPr txBox="1">
            <a:spLocks noChangeArrowheads="1"/>
          </p:cNvSpPr>
          <p:nvPr/>
        </p:nvSpPr>
        <p:spPr bwMode="auto">
          <a:xfrm>
            <a:off x="228600" y="5829300"/>
            <a:ext cx="4648200" cy="9461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2800" b="1">
                <a:solidFill>
                  <a:srgbClr val="FFFFFF"/>
                </a:solidFill>
                <a:effectLst>
                  <a:outerShdw blurRad="38100" dist="38100" dir="2700000" algn="tl">
                    <a:srgbClr val="000000"/>
                  </a:outerShdw>
                </a:effectLst>
              </a:rPr>
              <a:t>Mesma “Receita” Basica </a:t>
            </a:r>
            <a:r>
              <a:rPr lang="pt-BR" sz="2800" b="1">
                <a:solidFill>
                  <a:srgbClr val="FFFFFF"/>
                </a:solidFill>
                <a:effectLst>
                  <a:outerShdw blurRad="38100" dist="38100" dir="2700000" algn="tl">
                    <a:srgbClr val="000000"/>
                  </a:outerShdw>
                </a:effectLst>
                <a:latin typeface="Arial Black" pitchFamily="34" charset="0"/>
              </a:rPr>
              <a:t>Pequenas Variações</a:t>
            </a:r>
          </a:p>
        </p:txBody>
      </p:sp>
      <p:sp>
        <p:nvSpPr>
          <p:cNvPr id="281609" name="Text Box 9"/>
          <p:cNvSpPr txBox="1">
            <a:spLocks noChangeArrowheads="1"/>
          </p:cNvSpPr>
          <p:nvPr/>
        </p:nvSpPr>
        <p:spPr bwMode="auto">
          <a:xfrm>
            <a:off x="5499100" y="381000"/>
            <a:ext cx="3276600" cy="613410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3600" b="1" dirty="0">
                <a:solidFill>
                  <a:srgbClr val="000000"/>
                </a:solidFill>
                <a:effectLst>
                  <a:outerShdw blurRad="38100" dist="38100" dir="2700000" algn="tl">
                    <a:srgbClr val="FFFFFF"/>
                  </a:outerShdw>
                </a:effectLst>
              </a:rPr>
              <a:t>Deus criou dentro de Adão e Eva toda a informação necessário para todos os povos e culturas que vimos hoje no seu DNA.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pt-BR" sz="4000" b="1" dirty="0">
                <a:effectLst>
                  <a:outerShdw blurRad="38100" dist="38100" dir="2700000" algn="tl">
                    <a:srgbClr val="FFFFFF"/>
                  </a:outerShdw>
                </a:effectLst>
              </a:rPr>
              <a:t>A Variação do Melanoma É Determinado Por Alelos</a:t>
            </a:r>
          </a:p>
        </p:txBody>
      </p:sp>
      <p:pic>
        <p:nvPicPr>
          <p:cNvPr id="266243" name="Picture 3" descr="ton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3600"/>
            <a:ext cx="4781550" cy="4373563"/>
          </a:xfrm>
          <a:prstGeom prst="rect">
            <a:avLst/>
          </a:prstGeom>
          <a:noFill/>
        </p:spPr>
      </p:pic>
      <p:sp>
        <p:nvSpPr>
          <p:cNvPr id="266244" name="Text Box 4"/>
          <p:cNvSpPr txBox="1">
            <a:spLocks noChangeArrowheads="1"/>
          </p:cNvSpPr>
          <p:nvPr/>
        </p:nvSpPr>
        <p:spPr bwMode="auto">
          <a:xfrm>
            <a:off x="609600" y="1790700"/>
            <a:ext cx="4343400" cy="519113"/>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2800" b="1">
                <a:solidFill>
                  <a:srgbClr val="000000"/>
                </a:solidFill>
                <a:effectLst>
                  <a:outerShdw blurRad="38100" dist="38100" dir="2700000" algn="tl">
                    <a:srgbClr val="FFFFFF"/>
                  </a:outerShdw>
                </a:effectLst>
              </a:rPr>
              <a:t>Pai: AaBb  x  Mãe: AaBb</a:t>
            </a:r>
          </a:p>
        </p:txBody>
      </p:sp>
      <p:sp>
        <p:nvSpPr>
          <p:cNvPr id="266245" name="Text Box 5"/>
          <p:cNvSpPr txBox="1">
            <a:spLocks noChangeArrowheads="1"/>
          </p:cNvSpPr>
          <p:nvPr/>
        </p:nvSpPr>
        <p:spPr bwMode="auto">
          <a:xfrm>
            <a:off x="5486400" y="2276872"/>
            <a:ext cx="3124200" cy="28384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3600" b="1" dirty="0">
                <a:solidFill>
                  <a:srgbClr val="000000"/>
                </a:solidFill>
                <a:effectLst>
                  <a:outerShdw blurRad="38100" dist="38100" dir="2700000" algn="tl">
                    <a:srgbClr val="FFFFFF"/>
                  </a:outerShdw>
                </a:effectLst>
              </a:rPr>
              <a:t>Só com quatro alelos há 9 tons diferentes possíveis.</a:t>
            </a:r>
          </a:p>
        </p:txBody>
      </p:sp>
      <p:grpSp>
        <p:nvGrpSpPr>
          <p:cNvPr id="6" name="Grupo 5"/>
          <p:cNvGrpSpPr/>
          <p:nvPr/>
        </p:nvGrpSpPr>
        <p:grpSpPr>
          <a:xfrm>
            <a:off x="5162550" y="5414715"/>
            <a:ext cx="3850218" cy="894605"/>
            <a:chOff x="3595471" y="1184052"/>
            <a:chExt cx="5561313" cy="1161354"/>
          </a:xfrm>
        </p:grpSpPr>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95471" y="1196751"/>
              <a:ext cx="1277215" cy="1124712"/>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19212" y="1184052"/>
              <a:ext cx="1243584" cy="1140731"/>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30683" y="1196752"/>
              <a:ext cx="1243584" cy="1101189"/>
            </a:xfrm>
            <a:prstGeom prst="rect">
              <a:avLst/>
            </a:prstGeom>
          </p:spPr>
        </p:pic>
        <p:pic>
          <p:nvPicPr>
            <p:cNvPr id="10" name="Imagem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51654" y="1185040"/>
              <a:ext cx="1243584" cy="1157490"/>
            </a:xfrm>
            <a:prstGeom prst="rect">
              <a:avLst/>
            </a:prstGeom>
          </p:spPr>
        </p:pic>
        <p:pic>
          <p:nvPicPr>
            <p:cNvPr id="11" name="Imagem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50939" y="1196752"/>
              <a:ext cx="1243584" cy="1139161"/>
            </a:xfrm>
            <a:prstGeom prst="rect">
              <a:avLst/>
            </a:prstGeom>
          </p:spPr>
        </p:pic>
        <p:pic>
          <p:nvPicPr>
            <p:cNvPr id="12" name="Imagem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684594" y="1206197"/>
              <a:ext cx="1243584" cy="1118262"/>
            </a:xfrm>
            <a:prstGeom prst="rect">
              <a:avLst/>
            </a:prstGeom>
          </p:spPr>
        </p:pic>
        <p:pic>
          <p:nvPicPr>
            <p:cNvPr id="13" name="Imagem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288856" y="1196752"/>
              <a:ext cx="1243584" cy="1129668"/>
            </a:xfrm>
            <a:prstGeom prst="rect">
              <a:avLst/>
            </a:prstGeom>
          </p:spPr>
        </p:pic>
        <p:pic>
          <p:nvPicPr>
            <p:cNvPr id="14" name="Imagem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906669" y="1196752"/>
              <a:ext cx="1243584" cy="1148654"/>
            </a:xfrm>
            <a:prstGeom prst="rect">
              <a:avLst/>
            </a:prstGeom>
          </p:spPr>
        </p:pic>
        <p:pic>
          <p:nvPicPr>
            <p:cNvPr id="15" name="Imagem 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512992" y="1201039"/>
              <a:ext cx="643792" cy="1128791"/>
            </a:xfrm>
            <a:prstGeom prst="rect">
              <a:avLst/>
            </a:prstGeom>
          </p:spPr>
        </p:pic>
        <p:sp>
          <p:nvSpPr>
            <p:cNvPr id="16" name="Retângulo 15"/>
            <p:cNvSpPr/>
            <p:nvPr/>
          </p:nvSpPr>
          <p:spPr bwMode="auto">
            <a:xfrm>
              <a:off x="3595471" y="1185130"/>
              <a:ext cx="5548529" cy="11507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ChangeArrowheads="1"/>
          </p:cNvSpPr>
          <p:nvPr/>
        </p:nvSpPr>
        <p:spPr bwMode="auto">
          <a:xfrm>
            <a:off x="457200" y="1828800"/>
            <a:ext cx="8229600" cy="4724400"/>
          </a:xfrm>
          <a:prstGeom prst="rect">
            <a:avLst/>
          </a:prstGeom>
          <a:solidFill>
            <a:schemeClr val="bg1"/>
          </a:solidFill>
          <a:ln w="9525">
            <a:solidFill>
              <a:schemeClr val="tx1"/>
            </a:solidFill>
            <a:miter lim="800000"/>
            <a:headEnd/>
            <a:tailEnd/>
          </a:ln>
          <a:effectLst/>
        </p:spPr>
        <p:txBody>
          <a:bodyPr wrap="none" anchor="ctr"/>
          <a:lstStyle/>
          <a:p>
            <a:pPr fontAlgn="base">
              <a:spcBef>
                <a:spcPct val="0"/>
              </a:spcBef>
              <a:spcAft>
                <a:spcPct val="0"/>
              </a:spcAft>
            </a:pPr>
            <a:endParaRPr lang="pt-BR" b="1">
              <a:solidFill>
                <a:srgbClr val="000000"/>
              </a:solidFill>
            </a:endParaRPr>
          </a:p>
        </p:txBody>
      </p:sp>
      <p:sp>
        <p:nvSpPr>
          <p:cNvPr id="88066" name="Rectangle 2"/>
          <p:cNvSpPr>
            <a:spLocks noGrp="1" noChangeArrowheads="1"/>
          </p:cNvSpPr>
          <p:nvPr>
            <p:ph type="title"/>
          </p:nvPr>
        </p:nvSpPr>
        <p:spPr/>
        <p:txBody>
          <a:bodyPr/>
          <a:lstStyle/>
          <a:p>
            <a:r>
              <a:rPr lang="pt-BR" sz="4000"/>
              <a:t>A Melanoma Determina O Cor da Pele</a:t>
            </a:r>
          </a:p>
        </p:txBody>
      </p:sp>
      <p:pic>
        <p:nvPicPr>
          <p:cNvPr id="88070" name="Picture 6" descr="babies"/>
          <p:cNvPicPr>
            <a:picLocks noChangeAspect="1" noChangeArrowheads="1"/>
          </p:cNvPicPr>
          <p:nvPr/>
        </p:nvPicPr>
        <p:blipFill>
          <a:blip r:embed="rId2" cstate="print"/>
          <a:srcRect/>
          <a:stretch>
            <a:fillRect/>
          </a:stretch>
        </p:blipFill>
        <p:spPr bwMode="auto">
          <a:xfrm>
            <a:off x="685800" y="1905000"/>
            <a:ext cx="7843838" cy="1660525"/>
          </a:xfrm>
          <a:prstGeom prst="rect">
            <a:avLst/>
          </a:prstGeom>
          <a:noFill/>
        </p:spPr>
      </p:pic>
      <p:sp>
        <p:nvSpPr>
          <p:cNvPr id="88071" name="Text Box 7"/>
          <p:cNvSpPr txBox="1">
            <a:spLocks noChangeArrowheads="1"/>
          </p:cNvSpPr>
          <p:nvPr/>
        </p:nvSpPr>
        <p:spPr bwMode="auto">
          <a:xfrm>
            <a:off x="1143000" y="3657600"/>
            <a:ext cx="6629400" cy="830997"/>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2400" dirty="0">
                <a:solidFill>
                  <a:srgbClr val="000000"/>
                </a:solidFill>
              </a:rPr>
              <a:t>Na realidade todos </a:t>
            </a:r>
            <a:r>
              <a:rPr lang="pt-BR" sz="2400" dirty="0" smtClean="0">
                <a:solidFill>
                  <a:srgbClr val="000000"/>
                </a:solidFill>
              </a:rPr>
              <a:t>nós temos </a:t>
            </a:r>
            <a:r>
              <a:rPr lang="pt-BR" sz="2400" dirty="0">
                <a:solidFill>
                  <a:srgbClr val="000000"/>
                </a:solidFill>
              </a:rPr>
              <a:t>um tom diferente de marrom.</a:t>
            </a:r>
          </a:p>
        </p:txBody>
      </p:sp>
      <p:sp>
        <p:nvSpPr>
          <p:cNvPr id="88072" name="Rectangle 8"/>
          <p:cNvSpPr>
            <a:spLocks noChangeArrowheads="1"/>
          </p:cNvSpPr>
          <p:nvPr/>
        </p:nvSpPr>
        <p:spPr bwMode="auto">
          <a:xfrm>
            <a:off x="1143000" y="4648200"/>
            <a:ext cx="2133600" cy="12192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pt-BR" b="1">
              <a:solidFill>
                <a:srgbClr val="000000"/>
              </a:solidFill>
            </a:endParaRPr>
          </a:p>
        </p:txBody>
      </p:sp>
      <p:sp>
        <p:nvSpPr>
          <p:cNvPr id="88073" name="Rectangle 9"/>
          <p:cNvSpPr>
            <a:spLocks noChangeArrowheads="1"/>
          </p:cNvSpPr>
          <p:nvPr/>
        </p:nvSpPr>
        <p:spPr bwMode="auto">
          <a:xfrm>
            <a:off x="5638800" y="4648200"/>
            <a:ext cx="2133600" cy="1219200"/>
          </a:xfrm>
          <a:prstGeom prst="rect">
            <a:avLst/>
          </a:prstGeom>
          <a:noFill/>
          <a:ln w="22225">
            <a:solidFill>
              <a:schemeClr val="tx1"/>
            </a:solidFill>
            <a:miter lim="800000"/>
            <a:headEnd/>
            <a:tailEnd/>
          </a:ln>
          <a:effectLst/>
        </p:spPr>
        <p:txBody>
          <a:bodyPr wrap="none" anchor="ctr"/>
          <a:lstStyle/>
          <a:p>
            <a:pPr fontAlgn="base">
              <a:spcBef>
                <a:spcPct val="0"/>
              </a:spcBef>
              <a:spcAft>
                <a:spcPct val="0"/>
              </a:spcAft>
            </a:pPr>
            <a:endParaRPr lang="pt-BR" b="1">
              <a:solidFill>
                <a:srgbClr val="000000"/>
              </a:solidFill>
            </a:endParaRPr>
          </a:p>
        </p:txBody>
      </p:sp>
      <p:sp>
        <p:nvSpPr>
          <p:cNvPr id="88074" name="Text Box 10"/>
          <p:cNvSpPr txBox="1">
            <a:spLocks noChangeArrowheads="1"/>
          </p:cNvSpPr>
          <p:nvPr/>
        </p:nvSpPr>
        <p:spPr bwMode="auto">
          <a:xfrm>
            <a:off x="1295400" y="5943600"/>
            <a:ext cx="1752600" cy="366713"/>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a:solidFill>
                  <a:srgbClr val="000000"/>
                </a:solidFill>
              </a:rPr>
              <a:t>Isso é preto!</a:t>
            </a:r>
          </a:p>
        </p:txBody>
      </p:sp>
      <p:sp>
        <p:nvSpPr>
          <p:cNvPr id="88075" name="Text Box 11"/>
          <p:cNvSpPr txBox="1">
            <a:spLocks noChangeArrowheads="1"/>
          </p:cNvSpPr>
          <p:nvPr/>
        </p:nvSpPr>
        <p:spPr bwMode="auto">
          <a:xfrm>
            <a:off x="5867400" y="5943600"/>
            <a:ext cx="1752600" cy="366713"/>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a:solidFill>
                  <a:srgbClr val="000000"/>
                </a:solidFill>
              </a:rPr>
              <a:t>Isso é branco!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620688"/>
            <a:ext cx="8568952" cy="6001643"/>
          </a:xfrm>
          <a:prstGeom prst="rect">
            <a:avLst/>
          </a:prstGeom>
          <a:noFill/>
        </p:spPr>
        <p:txBody>
          <a:bodyPr wrap="square" rtlCol="0">
            <a:spAutoFit/>
          </a:bodyPr>
          <a:lstStyle/>
          <a:p>
            <a:pPr algn="ctr"/>
            <a:r>
              <a:rPr lang="x-none" sz="3200" b="1" dirty="0" smtClean="0"/>
              <a:t>Gênesis </a:t>
            </a:r>
            <a:r>
              <a:rPr lang="x-none" sz="3200" b="1" dirty="0"/>
              <a:t>1:28</a:t>
            </a:r>
            <a:endParaRPr lang="pt-BR" sz="3200" b="1" dirty="0"/>
          </a:p>
          <a:p>
            <a:pPr algn="ctr"/>
            <a:r>
              <a:rPr lang="pt-BR" sz="3200" b="1" dirty="0"/>
              <a:t>“</a:t>
            </a:r>
            <a:r>
              <a:rPr lang="x-none" sz="3200" b="1" i="1" dirty="0"/>
              <a:t>E Deus os abençoou, e Deus lhes disse: Frutificai e multiplicai-vos, e enchei a terra, e sujeitai-a; e dominai sobre os peixes do mar e sobre as aves dos céus, e sobre todo o animal que se move sobre a terra</a:t>
            </a:r>
            <a:r>
              <a:rPr lang="x-none" sz="3200" b="1" dirty="0"/>
              <a:t>.</a:t>
            </a:r>
            <a:r>
              <a:rPr lang="pt-BR" sz="3200" b="1" dirty="0"/>
              <a:t>”</a:t>
            </a:r>
          </a:p>
          <a:p>
            <a:pPr algn="ctr"/>
            <a:r>
              <a:rPr lang="pt-BR" sz="3200" b="1" dirty="0"/>
              <a:t> </a:t>
            </a:r>
          </a:p>
          <a:p>
            <a:pPr algn="ctr"/>
            <a:r>
              <a:rPr lang="x-none" sz="3200" b="1" dirty="0"/>
              <a:t>Gênesis 9:1</a:t>
            </a:r>
            <a:endParaRPr lang="pt-BR" sz="3200" b="1" dirty="0"/>
          </a:p>
          <a:p>
            <a:pPr algn="ctr"/>
            <a:r>
              <a:rPr lang="pt-BR" sz="3200" b="1" dirty="0"/>
              <a:t>“</a:t>
            </a:r>
            <a:r>
              <a:rPr lang="x-none" sz="3200" b="1" i="1" dirty="0"/>
              <a:t>E </a:t>
            </a:r>
            <a:r>
              <a:rPr lang="pt-BR" sz="3200" b="1" i="1" dirty="0" smtClean="0"/>
              <a:t>abençoou </a:t>
            </a:r>
            <a:r>
              <a:rPr lang="x-none" sz="3200" b="1" i="1" dirty="0" smtClean="0"/>
              <a:t>Deus </a:t>
            </a:r>
            <a:r>
              <a:rPr lang="x-none" sz="3200" b="1" i="1" dirty="0"/>
              <a:t>a Noé e a seus filhos, e disse-lhes: Frutificai e multiplicai-vos e enchei a terra</a:t>
            </a:r>
            <a:r>
              <a:rPr lang="x-none" sz="3200" b="1" dirty="0"/>
              <a:t>.</a:t>
            </a:r>
            <a:r>
              <a:rPr lang="pt-BR" sz="3200" b="1" dirty="0"/>
              <a:t>”</a:t>
            </a:r>
          </a:p>
          <a:p>
            <a:endParaRPr lang="pt-BR" sz="3200" b="1" dirty="0"/>
          </a:p>
        </p:txBody>
      </p:sp>
    </p:spTree>
    <p:extLst>
      <p:ext uri="{BB962C8B-B14F-4D97-AF65-F5344CB8AC3E}">
        <p14:creationId xmlns:p14="http://schemas.microsoft.com/office/powerpoint/2010/main" xmlns="" val="28710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8229600" cy="1630362"/>
          </a:xfrm>
        </p:spPr>
        <p:txBody>
          <a:bodyPr/>
          <a:lstStyle/>
          <a:p>
            <a:r>
              <a:rPr lang="pt-BR" sz="3600" dirty="0"/>
              <a:t>Com a combinação certo de alelos, um casal com pele marrom escuro, pode ter filhos com pele marrom claro.</a:t>
            </a:r>
          </a:p>
        </p:txBody>
      </p:sp>
      <p:pic>
        <p:nvPicPr>
          <p:cNvPr id="90117" name="Picture 5" descr="skincolr"/>
          <p:cNvPicPr>
            <a:picLocks noChangeAspect="1" noChangeArrowheads="1"/>
          </p:cNvPicPr>
          <p:nvPr/>
        </p:nvPicPr>
        <p:blipFill>
          <a:blip r:embed="rId2" cstate="print">
            <a:clrChange>
              <a:clrFrom>
                <a:srgbClr val="FFFDFF"/>
              </a:clrFrom>
              <a:clrTo>
                <a:srgbClr val="FFFDFF">
                  <a:alpha val="0"/>
                </a:srgbClr>
              </a:clrTo>
            </a:clrChange>
          </a:blip>
          <a:srcRect/>
          <a:stretch>
            <a:fillRect/>
          </a:stretch>
        </p:blipFill>
        <p:spPr bwMode="auto">
          <a:xfrm>
            <a:off x="0" y="2078038"/>
            <a:ext cx="9245600" cy="486568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70" name="Picture 10" descr="Twins"/>
          <p:cNvPicPr>
            <a:picLocks noChangeAspect="1" noChangeArrowheads="1"/>
          </p:cNvPicPr>
          <p:nvPr/>
        </p:nvPicPr>
        <p:blipFill>
          <a:blip r:embed="rId2" cstate="print"/>
          <a:srcRect/>
          <a:stretch>
            <a:fillRect/>
          </a:stretch>
        </p:blipFill>
        <p:spPr bwMode="auto">
          <a:xfrm>
            <a:off x="0" y="0"/>
            <a:ext cx="5146675" cy="6858000"/>
          </a:xfrm>
          <a:prstGeom prst="rect">
            <a:avLst/>
          </a:prstGeom>
          <a:noFill/>
        </p:spPr>
      </p:pic>
      <p:sp>
        <p:nvSpPr>
          <p:cNvPr id="271371" name="Text Box 11"/>
          <p:cNvSpPr txBox="1">
            <a:spLocks noChangeArrowheads="1"/>
          </p:cNvSpPr>
          <p:nvPr/>
        </p:nvSpPr>
        <p:spPr bwMode="auto">
          <a:xfrm>
            <a:off x="5334000" y="1676400"/>
            <a:ext cx="3505200" cy="3539430"/>
          </a:xfrm>
          <a:prstGeom prst="rect">
            <a:avLst/>
          </a:prstGeom>
          <a:noFill/>
          <a:ln w="9525">
            <a:noFill/>
            <a:miter lim="800000"/>
            <a:headEnd/>
            <a:tailEnd/>
          </a:ln>
          <a:effectLst/>
        </p:spPr>
        <p:txBody>
          <a:bodyPr>
            <a:spAutoFit/>
          </a:bodyPr>
          <a:lstStyle/>
          <a:p>
            <a:pPr algn="ctr" fontAlgn="base">
              <a:spcBef>
                <a:spcPct val="50000"/>
              </a:spcBef>
              <a:spcAft>
                <a:spcPct val="0"/>
              </a:spcAft>
            </a:pPr>
            <a:r>
              <a:rPr lang="pt-BR" sz="3200" b="1" dirty="0" smtClean="0">
                <a:solidFill>
                  <a:srgbClr val="000000"/>
                </a:solidFill>
                <a:effectLst>
                  <a:outerShdw blurRad="38100" dist="38100" dir="2700000" algn="tl">
                    <a:srgbClr val="FFFFFF"/>
                  </a:outerShdw>
                </a:effectLst>
              </a:rPr>
              <a:t>Gêmeos </a:t>
            </a:r>
            <a:r>
              <a:rPr lang="pt-BR" sz="3200" b="1" dirty="0">
                <a:solidFill>
                  <a:srgbClr val="000000"/>
                </a:solidFill>
                <a:effectLst>
                  <a:outerShdw blurRad="38100" dist="38100" dir="2700000" algn="tl">
                    <a:srgbClr val="FFFFFF"/>
                  </a:outerShdw>
                </a:effectLst>
              </a:rPr>
              <a:t>podem possuir tons de pele diferente.</a:t>
            </a:r>
          </a:p>
          <a:p>
            <a:pPr algn="ctr" fontAlgn="base">
              <a:spcBef>
                <a:spcPct val="50000"/>
              </a:spcBef>
              <a:spcAft>
                <a:spcPct val="0"/>
              </a:spcAft>
            </a:pPr>
            <a:r>
              <a:rPr lang="pt-BR" sz="3200" dirty="0" smtClean="0"/>
              <a:t> </a:t>
            </a:r>
            <a:endParaRPr lang="pt-BR" sz="3200" b="1" dirty="0">
              <a:solidFill>
                <a:srgbClr val="000000"/>
              </a:solidFill>
              <a:effectLst>
                <a:outerShdw blurRad="38100" dist="38100" dir="2700000" algn="tl">
                  <a:srgbClr val="FFFFFF"/>
                </a:outerShdw>
              </a:effectLst>
            </a:endParaRPr>
          </a:p>
          <a:p>
            <a:pPr algn="ctr" fontAlgn="base">
              <a:spcBef>
                <a:spcPct val="50000"/>
              </a:spcBef>
              <a:spcAft>
                <a:spcPct val="0"/>
              </a:spcAft>
            </a:pPr>
            <a:r>
              <a:rPr lang="pt-BR" sz="3200" b="1" dirty="0">
                <a:solidFill>
                  <a:srgbClr val="000000"/>
                </a:solidFill>
                <a:effectLst>
                  <a:outerShdw blurRad="38100" dist="38100" dir="2700000" algn="tl">
                    <a:srgbClr val="FFFFFF"/>
                  </a:outerShdw>
                </a:effectLst>
              </a:rPr>
              <a:t>Tudo está no DNA.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43000"/>
          </a:xfrm>
        </p:spPr>
        <p:txBody>
          <a:bodyPr/>
          <a:lstStyle/>
          <a:p>
            <a:r>
              <a:rPr lang="pt-BR" sz="4000" b="1" dirty="0" smtClean="0"/>
              <a:t>Pais </a:t>
            </a:r>
            <a:r>
              <a:rPr lang="pt-BR" sz="4000" b="1" dirty="0" smtClean="0"/>
              <a:t>Negros </a:t>
            </a:r>
            <a:r>
              <a:rPr lang="pt-BR" sz="4000" b="1" dirty="0" smtClean="0"/>
              <a:t>com Filhos Brancos</a:t>
            </a:r>
            <a:endParaRPr lang="pt-BR" sz="4000" b="1" dirty="0"/>
          </a:p>
        </p:txBody>
      </p:sp>
      <p:pic>
        <p:nvPicPr>
          <p:cNvPr id="4" name="Picture 3" descr="Black-Parents-White-Baby-3.jpg"/>
          <p:cNvPicPr>
            <a:picLocks noChangeAspect="1"/>
          </p:cNvPicPr>
          <p:nvPr/>
        </p:nvPicPr>
        <p:blipFill>
          <a:blip r:embed="rId3" cstate="print"/>
          <a:stretch>
            <a:fillRect/>
          </a:stretch>
        </p:blipFill>
        <p:spPr>
          <a:xfrm>
            <a:off x="899592" y="3356992"/>
            <a:ext cx="3810000" cy="2895600"/>
          </a:xfrm>
          <a:prstGeom prst="rect">
            <a:avLst/>
          </a:prstGeom>
        </p:spPr>
      </p:pic>
      <p:sp>
        <p:nvSpPr>
          <p:cNvPr id="6" name="TextBox 5"/>
          <p:cNvSpPr txBox="1"/>
          <p:nvPr/>
        </p:nvSpPr>
        <p:spPr>
          <a:xfrm>
            <a:off x="323528" y="1268760"/>
            <a:ext cx="8496944" cy="954107"/>
          </a:xfrm>
          <a:prstGeom prst="rect">
            <a:avLst/>
          </a:prstGeom>
          <a:noFill/>
        </p:spPr>
        <p:txBody>
          <a:bodyPr wrap="square" rtlCol="0">
            <a:spAutoFit/>
          </a:bodyPr>
          <a:lstStyle/>
          <a:p>
            <a:pPr algn="ctr"/>
            <a:r>
              <a:rPr lang="pt-BR" sz="2400" b="1" dirty="0" smtClean="0"/>
              <a:t>Ben e Angela Ihegboro, um casal nigeriano britânica, com seus filhos Dumebi (esquerda) e Chisom. </a:t>
            </a:r>
          </a:p>
          <a:p>
            <a:endParaRPr lang="pt-BR" sz="800" b="1" dirty="0" smtClean="0"/>
          </a:p>
        </p:txBody>
      </p:sp>
      <p:pic>
        <p:nvPicPr>
          <p:cNvPr id="5" name="Content Placeholder 4" descr="SNN2004BN-380_1088875a.jpg"/>
          <p:cNvPicPr>
            <a:picLocks noGrp="1" noChangeAspect="1"/>
          </p:cNvPicPr>
          <p:nvPr>
            <p:ph idx="1"/>
          </p:nvPr>
        </p:nvPicPr>
        <p:blipFill>
          <a:blip r:embed="rId4" cstate="print"/>
          <a:stretch>
            <a:fillRect/>
          </a:stretch>
        </p:blipFill>
        <p:spPr>
          <a:xfrm>
            <a:off x="5165672" y="2204864"/>
            <a:ext cx="3046383" cy="4032448"/>
          </a:xfrm>
        </p:spPr>
      </p:pic>
      <p:sp>
        <p:nvSpPr>
          <p:cNvPr id="7" name="TextBox 6"/>
          <p:cNvSpPr txBox="1"/>
          <p:nvPr/>
        </p:nvSpPr>
        <p:spPr>
          <a:xfrm>
            <a:off x="611560" y="2156663"/>
            <a:ext cx="4248472" cy="1200329"/>
          </a:xfrm>
          <a:prstGeom prst="rect">
            <a:avLst/>
          </a:prstGeom>
          <a:noFill/>
        </p:spPr>
        <p:txBody>
          <a:bodyPr wrap="square" rtlCol="0">
            <a:spAutoFit/>
          </a:bodyPr>
          <a:lstStyle/>
          <a:p>
            <a:pPr algn="ctr"/>
            <a:r>
              <a:rPr lang="pt-BR" sz="2400" b="1" dirty="0" smtClean="0"/>
              <a:t>Sua filha recém-nascida Nmachi é </a:t>
            </a:r>
            <a:r>
              <a:rPr lang="pt-BR" sz="2400" b="1" dirty="0" smtClean="0"/>
              <a:t>branca, </a:t>
            </a:r>
            <a:r>
              <a:rPr lang="pt-BR" sz="2400" b="1" dirty="0" smtClean="0"/>
              <a:t>de olhos azuis e cabelos loiros.</a:t>
            </a:r>
            <a:endParaRPr lang="pt-BR" sz="24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000" b="1" dirty="0" smtClean="0"/>
              <a:t>Pais </a:t>
            </a:r>
            <a:r>
              <a:rPr lang="pt-BR" sz="4000" b="1" dirty="0" smtClean="0"/>
              <a:t>negros </a:t>
            </a:r>
            <a:r>
              <a:rPr lang="pt-BR" sz="4000" b="1" dirty="0" smtClean="0"/>
              <a:t>com um filho preto e outro branco</a:t>
            </a:r>
            <a:endParaRPr lang="pt-BR" sz="4000" b="1" dirty="0"/>
          </a:p>
        </p:txBody>
      </p:sp>
      <p:sp>
        <p:nvSpPr>
          <p:cNvPr id="3" name="Content Placeholder 2"/>
          <p:cNvSpPr>
            <a:spLocks noGrp="1"/>
          </p:cNvSpPr>
          <p:nvPr>
            <p:ph idx="1"/>
          </p:nvPr>
        </p:nvSpPr>
        <p:spPr>
          <a:xfrm>
            <a:off x="251520" y="1412776"/>
            <a:ext cx="3888432" cy="4525963"/>
          </a:xfrm>
        </p:spPr>
        <p:txBody>
          <a:bodyPr/>
          <a:lstStyle/>
          <a:p>
            <a:pPr marL="0" indent="0" algn="ctr">
              <a:buNone/>
            </a:pPr>
            <a:r>
              <a:rPr lang="pt-BR" sz="2400" b="1" dirty="0" smtClean="0"/>
              <a:t>Por causa de uma mutação genética muito rara, Francis e Francis Tshibangu tiverem um menino com pele </a:t>
            </a:r>
            <a:r>
              <a:rPr lang="pt-BR" sz="2400" b="1" dirty="0" smtClean="0"/>
              <a:t>branca </a:t>
            </a:r>
            <a:r>
              <a:rPr lang="pt-BR" sz="2400" b="1" dirty="0" smtClean="0"/>
              <a:t>e cabelo loiro. No foto, Daniel tem 11 semanas de idade e  seu irmão, Seth, tem dois anos. </a:t>
            </a:r>
            <a:endParaRPr lang="pt-BR" sz="2400" b="1" dirty="0"/>
          </a:p>
        </p:txBody>
      </p:sp>
      <p:pic>
        <p:nvPicPr>
          <p:cNvPr id="4" name="Picture 3" descr="The-Tshibangu-family.jpg"/>
          <p:cNvPicPr>
            <a:picLocks noChangeAspect="1"/>
          </p:cNvPicPr>
          <p:nvPr/>
        </p:nvPicPr>
        <p:blipFill>
          <a:blip r:embed="rId3" cstate="print"/>
          <a:stretch>
            <a:fillRect/>
          </a:stretch>
        </p:blipFill>
        <p:spPr>
          <a:xfrm>
            <a:off x="4283968" y="1729408"/>
            <a:ext cx="4464496" cy="2898263"/>
          </a:xfrm>
          <a:prstGeom prst="rect">
            <a:avLst/>
          </a:prstGeom>
          <a:ln w="25400">
            <a:solidFill>
              <a:schemeClr val="tx1"/>
            </a:solidFill>
          </a:ln>
        </p:spPr>
      </p:pic>
    </p:spTree>
    <p:extLst>
      <p:ext uri="{BB962C8B-B14F-4D97-AF65-F5344CB8AC3E}">
        <p14:creationId xmlns:p14="http://schemas.microsoft.com/office/powerpoint/2010/main" xmlns="" val="2775880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55776" y="4149081"/>
            <a:ext cx="3826768" cy="2520279"/>
          </a:xfrm>
        </p:spPr>
        <p:txBody>
          <a:bodyPr/>
          <a:lstStyle/>
          <a:p>
            <a:pPr marL="0" indent="0" algn="ctr">
              <a:buNone/>
            </a:pPr>
            <a:r>
              <a:rPr lang="pt-PT" b="1" dirty="0" smtClean="0"/>
              <a:t>Sandra Laing nasceu preto, mas para pais brancos e entrou no mundo em 1955.</a:t>
            </a:r>
            <a:endParaRPr lang="pt-BR" b="1" dirty="0"/>
          </a:p>
        </p:txBody>
      </p:sp>
      <p:sp>
        <p:nvSpPr>
          <p:cNvPr id="2" name="Title 1"/>
          <p:cNvSpPr>
            <a:spLocks noGrp="1"/>
          </p:cNvSpPr>
          <p:nvPr>
            <p:ph type="title"/>
          </p:nvPr>
        </p:nvSpPr>
        <p:spPr/>
        <p:txBody>
          <a:bodyPr/>
          <a:lstStyle/>
          <a:p>
            <a:r>
              <a:rPr lang="pt-BR" dirty="0" smtClean="0"/>
              <a:t>Pais Branco com Filha Preta</a:t>
            </a:r>
            <a:endParaRPr lang="pt-BR" dirty="0"/>
          </a:p>
        </p:txBody>
      </p:sp>
      <p:pic>
        <p:nvPicPr>
          <p:cNvPr id="5" name="Picture 4" descr="article-1093674-02C4738B000005DC-551_233x250.jpg"/>
          <p:cNvPicPr>
            <a:picLocks noChangeAspect="1"/>
          </p:cNvPicPr>
          <p:nvPr/>
        </p:nvPicPr>
        <p:blipFill>
          <a:blip r:embed="rId3" cstate="print"/>
          <a:stretch>
            <a:fillRect/>
          </a:stretch>
        </p:blipFill>
        <p:spPr>
          <a:xfrm>
            <a:off x="6604553" y="4175046"/>
            <a:ext cx="2341266" cy="2512088"/>
          </a:xfrm>
          <a:prstGeom prst="rect">
            <a:avLst/>
          </a:prstGeom>
        </p:spPr>
      </p:pic>
      <p:pic>
        <p:nvPicPr>
          <p:cNvPr id="6" name="Picture 5" descr="fea_33_large.jpg"/>
          <p:cNvPicPr>
            <a:picLocks noChangeAspect="1"/>
          </p:cNvPicPr>
          <p:nvPr/>
        </p:nvPicPr>
        <p:blipFill>
          <a:blip r:embed="rId4" cstate="print"/>
          <a:stretch>
            <a:fillRect/>
          </a:stretch>
        </p:blipFill>
        <p:spPr>
          <a:xfrm>
            <a:off x="251520" y="4205560"/>
            <a:ext cx="1905000" cy="2463800"/>
          </a:xfrm>
          <a:prstGeom prst="rect">
            <a:avLst/>
          </a:prstGeom>
        </p:spPr>
      </p:pic>
      <p:pic>
        <p:nvPicPr>
          <p:cNvPr id="7" name="Picture 6" descr="sandra-laing-young.jpg"/>
          <p:cNvPicPr>
            <a:picLocks noChangeAspect="1"/>
          </p:cNvPicPr>
          <p:nvPr/>
        </p:nvPicPr>
        <p:blipFill>
          <a:blip r:embed="rId5" cstate="print"/>
          <a:stretch>
            <a:fillRect/>
          </a:stretch>
        </p:blipFill>
        <p:spPr>
          <a:xfrm>
            <a:off x="1777072" y="1484784"/>
            <a:ext cx="5615186" cy="241021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4000" b="1" dirty="0" smtClean="0"/>
              <a:t>GÊMEAS</a:t>
            </a:r>
            <a:r>
              <a:rPr lang="pt-BR" sz="4000" dirty="0" smtClean="0"/>
              <a:t> </a:t>
            </a:r>
            <a:endParaRPr lang="pt-BR" sz="4000" dirty="0"/>
          </a:p>
        </p:txBody>
      </p:sp>
      <p:sp>
        <p:nvSpPr>
          <p:cNvPr id="3" name="Content Placeholder 2"/>
          <p:cNvSpPr>
            <a:spLocks noGrp="1"/>
          </p:cNvSpPr>
          <p:nvPr>
            <p:ph idx="1"/>
          </p:nvPr>
        </p:nvSpPr>
        <p:spPr>
          <a:xfrm>
            <a:off x="457200" y="1124744"/>
            <a:ext cx="8229600" cy="4525963"/>
          </a:xfrm>
        </p:spPr>
        <p:txBody>
          <a:bodyPr/>
          <a:lstStyle/>
          <a:p>
            <a:pPr marL="0" indent="0" algn="ctr">
              <a:buNone/>
            </a:pPr>
            <a:r>
              <a:rPr lang="pt-PT" sz="2400" b="1" dirty="0" smtClean="0"/>
              <a:t>De Kylie Hodgson e Remi Horder em 2006 meninas gêmeas nasceram, </a:t>
            </a:r>
            <a:r>
              <a:rPr lang="pt-PT" sz="2400" b="1" dirty="0" smtClean="0"/>
              <a:t>uma </a:t>
            </a:r>
            <a:r>
              <a:rPr lang="pt-PT" sz="2400" b="1" dirty="0" smtClean="0"/>
              <a:t>era </a:t>
            </a:r>
            <a:r>
              <a:rPr lang="pt-PT" sz="2400" b="1" dirty="0" smtClean="0"/>
              <a:t>negra </a:t>
            </a:r>
            <a:r>
              <a:rPr lang="pt-PT" sz="2400" b="1" dirty="0" smtClean="0"/>
              <a:t>... e </a:t>
            </a:r>
            <a:r>
              <a:rPr lang="pt-PT" sz="2400" b="1" dirty="0" smtClean="0"/>
              <a:t>uma delas </a:t>
            </a:r>
            <a:r>
              <a:rPr lang="pt-PT" sz="2400" b="1" dirty="0" smtClean="0"/>
              <a:t>era </a:t>
            </a:r>
            <a:r>
              <a:rPr lang="pt-PT" sz="2400" b="1" dirty="0" smtClean="0"/>
              <a:t>branca. </a:t>
            </a:r>
            <a:r>
              <a:rPr lang="pt-PT" sz="2400" b="1" dirty="0" smtClean="0"/>
              <a:t>Remee é loiro e </a:t>
            </a:r>
            <a:r>
              <a:rPr lang="pt-PT" sz="2400" b="1" dirty="0" smtClean="0"/>
              <a:t>branca; </a:t>
            </a:r>
            <a:r>
              <a:rPr lang="pt-PT" sz="2400" b="1" dirty="0" smtClean="0"/>
              <a:t>Kian é </a:t>
            </a:r>
            <a:r>
              <a:rPr lang="pt-PT" sz="2400" b="1" dirty="0" smtClean="0"/>
              <a:t>negro.</a:t>
            </a:r>
            <a:endParaRPr lang="pt-BR" sz="2400" b="1" dirty="0"/>
          </a:p>
        </p:txBody>
      </p:sp>
      <p:pic>
        <p:nvPicPr>
          <p:cNvPr id="4" name="Picture 3" descr="black_and_white_twins.jpg"/>
          <p:cNvPicPr>
            <a:picLocks noChangeAspect="1"/>
          </p:cNvPicPr>
          <p:nvPr/>
        </p:nvPicPr>
        <p:blipFill>
          <a:blip r:embed="rId3" cstate="print"/>
          <a:stretch>
            <a:fillRect/>
          </a:stretch>
        </p:blipFill>
        <p:spPr>
          <a:xfrm>
            <a:off x="729690" y="2420888"/>
            <a:ext cx="3840427" cy="2448272"/>
          </a:xfrm>
          <a:prstGeom prst="rect">
            <a:avLst/>
          </a:prstGeom>
          <a:ln w="25400">
            <a:solidFill>
              <a:schemeClr val="tx1"/>
            </a:solidFill>
          </a:ln>
        </p:spPr>
      </p:pic>
      <p:pic>
        <p:nvPicPr>
          <p:cNvPr id="8194" name="Picture 2" descr="http://www.blogcdn.com/www.parentdish.co.uk/media/2012/03/black-and-white-twins-1.jpg"/>
          <p:cNvPicPr>
            <a:picLocks noChangeAspect="1" noChangeArrowheads="1"/>
          </p:cNvPicPr>
          <p:nvPr/>
        </p:nvPicPr>
        <p:blipFill>
          <a:blip r:embed="rId4" cstate="print"/>
          <a:srcRect/>
          <a:stretch>
            <a:fillRect/>
          </a:stretch>
        </p:blipFill>
        <p:spPr bwMode="auto">
          <a:xfrm>
            <a:off x="4784898" y="2420888"/>
            <a:ext cx="3603526" cy="2443069"/>
          </a:xfrm>
          <a:prstGeom prst="rect">
            <a:avLst/>
          </a:prstGeom>
          <a:noFill/>
          <a:ln w="25400">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56792"/>
            <a:ext cx="8229600" cy="1143000"/>
          </a:xfrm>
        </p:spPr>
        <p:txBody>
          <a:bodyPr/>
          <a:lstStyle/>
          <a:p>
            <a:r>
              <a:rPr lang="pt-BR" sz="3200" b="1" dirty="0" smtClean="0"/>
              <a:t>As meninas gêmeas  nasceram em Austrália em Maio de 2006.</a:t>
            </a:r>
            <a:endParaRPr lang="pt-BR" sz="3200" b="1" dirty="0"/>
          </a:p>
        </p:txBody>
      </p:sp>
      <p:pic>
        <p:nvPicPr>
          <p:cNvPr id="1026" name="Picture 2" descr="https://bifactor.files.wordpress.com/2009/01/news029-new-york-post.jpg?w=406"/>
          <p:cNvPicPr>
            <a:picLocks noChangeAspect="1" noChangeArrowheads="1"/>
          </p:cNvPicPr>
          <p:nvPr/>
        </p:nvPicPr>
        <p:blipFill>
          <a:blip r:embed="rId2" cstate="print"/>
          <a:srcRect/>
          <a:stretch>
            <a:fillRect/>
          </a:stretch>
        </p:blipFill>
        <p:spPr bwMode="auto">
          <a:xfrm>
            <a:off x="1974100" y="2757076"/>
            <a:ext cx="5190188" cy="3840276"/>
          </a:xfrm>
          <a:prstGeom prst="rect">
            <a:avLst/>
          </a:prstGeom>
          <a:noFill/>
        </p:spPr>
      </p:pic>
      <p:sp>
        <p:nvSpPr>
          <p:cNvPr id="5"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t-BR" sz="4400" b="1" dirty="0" smtClean="0"/>
              <a:t>GÊMEAS</a:t>
            </a:r>
            <a:r>
              <a:rPr lang="pt-BR" sz="4400" dirty="0" smtClean="0"/>
              <a:t> </a:t>
            </a:r>
            <a:endParaRPr kumimoji="0" lang="pt-BR"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12776"/>
            <a:ext cx="8640960" cy="1143000"/>
          </a:xfrm>
        </p:spPr>
        <p:txBody>
          <a:bodyPr/>
          <a:lstStyle/>
          <a:p>
            <a:r>
              <a:rPr lang="pt-PT" sz="3600" dirty="0" smtClean="0"/>
              <a:t>Os meninos gêmeos Richardson (nascido em julho de 2006 em Inglaterra)</a:t>
            </a:r>
            <a:endParaRPr lang="pt-BR" sz="3600" dirty="0"/>
          </a:p>
        </p:txBody>
      </p:sp>
      <p:pic>
        <p:nvPicPr>
          <p:cNvPr id="54274" name="Picture 2" descr="http://media1.s-nbcnews.com/j/msnbc/Components/Photos/061027/061027_twins_skin_hmed2p.grid-6x2.jpg"/>
          <p:cNvPicPr>
            <a:picLocks noChangeAspect="1" noChangeArrowheads="1"/>
          </p:cNvPicPr>
          <p:nvPr/>
        </p:nvPicPr>
        <p:blipFill>
          <a:blip r:embed="rId2" cstate="print"/>
          <a:srcRect/>
          <a:stretch>
            <a:fillRect/>
          </a:stretch>
        </p:blipFill>
        <p:spPr bwMode="auto">
          <a:xfrm>
            <a:off x="3491880" y="3034783"/>
            <a:ext cx="5328592" cy="3529911"/>
          </a:xfrm>
          <a:prstGeom prst="rect">
            <a:avLst/>
          </a:prstGeom>
          <a:noFill/>
        </p:spPr>
      </p:pic>
      <p:pic>
        <p:nvPicPr>
          <p:cNvPr id="54276" name="Picture 4" descr="http://i.dailymail.co.uk/i/pix/2010/07/25/article-0-0A8E3E47000005DC-653_468x593.jpg"/>
          <p:cNvPicPr>
            <a:picLocks noChangeAspect="1" noChangeArrowheads="1"/>
          </p:cNvPicPr>
          <p:nvPr/>
        </p:nvPicPr>
        <p:blipFill>
          <a:blip r:embed="rId3" cstate="print"/>
          <a:srcRect/>
          <a:stretch>
            <a:fillRect/>
          </a:stretch>
        </p:blipFill>
        <p:spPr bwMode="auto">
          <a:xfrm>
            <a:off x="395536" y="2996952"/>
            <a:ext cx="2811340" cy="3563915"/>
          </a:xfrm>
          <a:prstGeom prst="rect">
            <a:avLst/>
          </a:prstGeom>
          <a:noFill/>
        </p:spPr>
      </p:pic>
      <p:sp>
        <p:nvSpPr>
          <p:cNvPr id="6" name="Title 1"/>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t-BR" sz="4400" b="1" dirty="0" smtClean="0"/>
              <a:t>GÊMEOS</a:t>
            </a:r>
            <a:r>
              <a:rPr lang="pt-BR" sz="4400" dirty="0" smtClean="0"/>
              <a:t> </a:t>
            </a:r>
            <a:endParaRPr kumimoji="0" lang="pt-BR"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2ef7f99ac4b0be75b0275f73095d50.jpg"/>
          <p:cNvPicPr>
            <a:picLocks noGrp="1" noChangeAspect="1"/>
          </p:cNvPicPr>
          <p:nvPr>
            <p:ph idx="1"/>
          </p:nvPr>
        </p:nvPicPr>
        <p:blipFill>
          <a:blip r:embed="rId3" cstate="print"/>
          <a:stretch>
            <a:fillRect/>
          </a:stretch>
        </p:blipFill>
        <p:spPr>
          <a:xfrm>
            <a:off x="1394704" y="2485055"/>
            <a:ext cx="6336704" cy="4215285"/>
          </a:xfrm>
        </p:spPr>
      </p:pic>
      <p:sp>
        <p:nvSpPr>
          <p:cNvPr id="12" name="Title 1"/>
          <p:cNvSpPr>
            <a:spLocks noGrp="1"/>
          </p:cNvSpPr>
          <p:nvPr>
            <p:ph type="title"/>
          </p:nvPr>
        </p:nvSpPr>
        <p:spPr>
          <a:xfrm>
            <a:off x="395536" y="260648"/>
            <a:ext cx="8229600" cy="1143000"/>
          </a:xfrm>
        </p:spPr>
        <p:txBody>
          <a:bodyPr/>
          <a:lstStyle/>
          <a:p>
            <a:r>
              <a:rPr lang="pt-BR" b="1" dirty="0" smtClean="0"/>
              <a:t>GÊMEAS</a:t>
            </a:r>
            <a:r>
              <a:rPr lang="pt-BR" dirty="0" smtClean="0"/>
              <a:t> </a:t>
            </a:r>
            <a:endParaRPr lang="pt-BR" dirty="0"/>
          </a:p>
        </p:txBody>
      </p:sp>
      <p:sp>
        <p:nvSpPr>
          <p:cNvPr id="13" name="TextBox 12"/>
          <p:cNvSpPr txBox="1"/>
          <p:nvPr/>
        </p:nvSpPr>
        <p:spPr>
          <a:xfrm>
            <a:off x="251520" y="1268760"/>
            <a:ext cx="8640960" cy="1200329"/>
          </a:xfrm>
          <a:prstGeom prst="rect">
            <a:avLst/>
          </a:prstGeom>
          <a:noFill/>
        </p:spPr>
        <p:txBody>
          <a:bodyPr wrap="square" rtlCol="0">
            <a:spAutoFit/>
          </a:bodyPr>
          <a:lstStyle/>
          <a:p>
            <a:pPr algn="ctr"/>
            <a:r>
              <a:rPr lang="pt-PT" sz="2400" b="1" dirty="0" smtClean="0"/>
              <a:t>Pamela e Oswald Frazer deu à luz gêmeas: Candice Anne tem pele escura, cabelo preto e olhos escuros, enquanto Aleisha Lilly é branca com cabelos loiros e olhos claros.</a:t>
            </a:r>
            <a:endParaRPr lang="pt-BR" sz="24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lstStyle/>
          <a:p>
            <a:pPr marL="0" indent="0" algn="ctr">
              <a:buNone/>
            </a:pPr>
            <a:r>
              <a:rPr lang="pt-PT" b="1" dirty="0" smtClean="0"/>
              <a:t>As meninas gêmeas Biggs (nascidas em julho de 2006 em Austrália)</a:t>
            </a:r>
            <a:endParaRPr lang="pt-BR" b="1" dirty="0"/>
          </a:p>
        </p:txBody>
      </p:sp>
      <p:pic>
        <p:nvPicPr>
          <p:cNvPr id="4" name="Picture 3" descr="199351_1.jpg"/>
          <p:cNvPicPr>
            <a:picLocks noChangeAspect="1"/>
          </p:cNvPicPr>
          <p:nvPr/>
        </p:nvPicPr>
        <p:blipFill>
          <a:blip r:embed="rId2" cstate="print"/>
          <a:stretch>
            <a:fillRect/>
          </a:stretch>
        </p:blipFill>
        <p:spPr>
          <a:xfrm>
            <a:off x="2267744" y="2583348"/>
            <a:ext cx="5320582" cy="3995104"/>
          </a:xfrm>
          <a:prstGeom prst="rect">
            <a:avLst/>
          </a:prstGeom>
        </p:spPr>
      </p:pic>
      <p:sp>
        <p:nvSpPr>
          <p:cNvPr id="6" name="Title 1"/>
          <p:cNvSpPr>
            <a:spLocks noGrp="1"/>
          </p:cNvSpPr>
          <p:nvPr>
            <p:ph type="title"/>
          </p:nvPr>
        </p:nvSpPr>
        <p:spPr>
          <a:xfrm>
            <a:off x="395536" y="260648"/>
            <a:ext cx="8229600" cy="1143000"/>
          </a:xfrm>
        </p:spPr>
        <p:txBody>
          <a:bodyPr/>
          <a:lstStyle/>
          <a:p>
            <a:r>
              <a:rPr lang="pt-BR" b="1" dirty="0" smtClean="0"/>
              <a:t>GÊMEAS</a:t>
            </a:r>
            <a:r>
              <a:rPr lang="pt-BR" dirty="0" smtClean="0"/>
              <a:t> </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Uma Torre Para O Ceu</a:t>
            </a:r>
            <a:endParaRPr lang="pt-BR" dirty="0"/>
          </a:p>
        </p:txBody>
      </p:sp>
      <p:sp>
        <p:nvSpPr>
          <p:cNvPr id="3" name="Espaço Reservado para Conteúdo 2"/>
          <p:cNvSpPr>
            <a:spLocks noGrp="1"/>
          </p:cNvSpPr>
          <p:nvPr>
            <p:ph idx="1"/>
          </p:nvPr>
        </p:nvSpPr>
        <p:spPr/>
        <p:txBody>
          <a:bodyPr/>
          <a:lstStyle/>
          <a:p>
            <a:pPr marL="0" indent="0">
              <a:buNone/>
            </a:pPr>
            <a:r>
              <a:rPr lang="pt-BR" dirty="0" smtClean="0"/>
              <a:t>Gên. 11:4, “</a:t>
            </a:r>
            <a:r>
              <a:rPr lang="pt-BR" i="1" dirty="0" smtClean="0"/>
              <a:t>E </a:t>
            </a:r>
            <a:r>
              <a:rPr lang="pt-BR" i="1" dirty="0"/>
              <a:t>disseram: Eia, edifiquemos nós uma cidade e uma torre cujo cume </a:t>
            </a:r>
            <a:r>
              <a:rPr lang="pt-BR" i="1" u="sng" dirty="0"/>
              <a:t>toque</a:t>
            </a:r>
            <a:r>
              <a:rPr lang="pt-BR" i="1" dirty="0"/>
              <a:t> nos céus</a:t>
            </a:r>
            <a:r>
              <a:rPr lang="pt-BR" dirty="0" smtClean="0"/>
              <a:t>,...”. </a:t>
            </a:r>
          </a:p>
          <a:p>
            <a:pPr marL="0" indent="0">
              <a:buNone/>
            </a:pPr>
            <a:endParaRPr lang="pt-BR" dirty="0"/>
          </a:p>
          <a:p>
            <a:pPr marL="0" indent="0">
              <a:buNone/>
            </a:pPr>
            <a:r>
              <a:rPr lang="pt-BR" dirty="0"/>
              <a:t>A torre não foi projetada para alcançar ou tocar o céu. As palavras “para alcançar” não estão no original. Eles construiriam uma “torre para o céu” - em outras palavras, uma torre dedicada ao céu e sua hoste angélica.</a:t>
            </a:r>
          </a:p>
          <a:p>
            <a:pPr marL="0" indent="0">
              <a:buNone/>
            </a:pPr>
            <a:endParaRPr lang="pt-BR" dirty="0"/>
          </a:p>
        </p:txBody>
      </p:sp>
    </p:spTree>
    <p:extLst>
      <p:ext uri="{BB962C8B-B14F-4D97-AF65-F5344CB8AC3E}">
        <p14:creationId xmlns:p14="http://schemas.microsoft.com/office/powerpoint/2010/main" xmlns="" val="3400988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10" y="1124744"/>
            <a:ext cx="8784976" cy="4525963"/>
          </a:xfrm>
        </p:spPr>
        <p:txBody>
          <a:bodyPr/>
          <a:lstStyle/>
          <a:p>
            <a:pPr marL="0" indent="0" algn="ctr">
              <a:buNone/>
            </a:pPr>
            <a:r>
              <a:rPr lang="pt-PT" sz="2400" b="1" dirty="0" smtClean="0"/>
              <a:t>Lucy Aylmer, com a pele branca e cabelo ruivo </a:t>
            </a:r>
            <a:r>
              <a:rPr lang="pt-PT" sz="2400" b="1" dirty="0" smtClean="0"/>
              <a:t>reto, </a:t>
            </a:r>
            <a:r>
              <a:rPr lang="pt-PT" sz="2400" b="1" dirty="0" smtClean="0"/>
              <a:t>e Maria Aylmer, com seu cabelo encaracolado </a:t>
            </a:r>
            <a:r>
              <a:rPr lang="pt-PT" sz="2400" b="1" dirty="0" smtClean="0"/>
              <a:t>grosso </a:t>
            </a:r>
            <a:r>
              <a:rPr lang="pt-PT" sz="2400" b="1" dirty="0" smtClean="0"/>
              <a:t>e pele mais escura, eram </a:t>
            </a:r>
            <a:r>
              <a:rPr lang="pt-PT" sz="2400" b="1" dirty="0" smtClean="0"/>
              <a:t>ambas nascidas </a:t>
            </a:r>
            <a:r>
              <a:rPr lang="pt-PT" sz="2400" b="1" dirty="0" smtClean="0"/>
              <a:t>em janeiro de 1997.</a:t>
            </a:r>
            <a:endParaRPr lang="pt-BR" sz="2400" b="1" dirty="0"/>
          </a:p>
        </p:txBody>
      </p:sp>
      <p:pic>
        <p:nvPicPr>
          <p:cNvPr id="11270" name="Picture 6" descr="Lucy and Maria Aylmer, 18, from Gloucester are non-identical twins."/>
          <p:cNvPicPr>
            <a:picLocks noChangeAspect="1" noChangeArrowheads="1"/>
          </p:cNvPicPr>
          <p:nvPr/>
        </p:nvPicPr>
        <p:blipFill>
          <a:blip r:embed="rId3" cstate="print"/>
          <a:srcRect/>
          <a:stretch>
            <a:fillRect/>
          </a:stretch>
        </p:blipFill>
        <p:spPr bwMode="auto">
          <a:xfrm>
            <a:off x="493248" y="2420888"/>
            <a:ext cx="3475615" cy="2844950"/>
          </a:xfrm>
          <a:prstGeom prst="rect">
            <a:avLst/>
          </a:prstGeom>
          <a:noFill/>
          <a:ln w="25400">
            <a:solidFill>
              <a:schemeClr val="tx1"/>
            </a:solidFill>
          </a:ln>
        </p:spPr>
      </p:pic>
      <p:pic>
        <p:nvPicPr>
          <p:cNvPr id="11266" name="Picture 2" descr="Lucy and Maria Aylmer, 18, from Gloucester are non-identical twins."/>
          <p:cNvPicPr>
            <a:picLocks noChangeAspect="1" noChangeArrowheads="1"/>
          </p:cNvPicPr>
          <p:nvPr/>
        </p:nvPicPr>
        <p:blipFill>
          <a:blip r:embed="rId4" cstate="print"/>
          <a:srcRect/>
          <a:stretch>
            <a:fillRect/>
          </a:stretch>
        </p:blipFill>
        <p:spPr bwMode="auto">
          <a:xfrm>
            <a:off x="4381680" y="2420888"/>
            <a:ext cx="4222768" cy="2808312"/>
          </a:xfrm>
          <a:prstGeom prst="rect">
            <a:avLst/>
          </a:prstGeom>
          <a:noFill/>
          <a:ln w="25400">
            <a:solidFill>
              <a:schemeClr val="tx1"/>
            </a:solidFill>
          </a:ln>
        </p:spPr>
      </p:pic>
      <p:sp>
        <p:nvSpPr>
          <p:cNvPr id="12" name="Title 1"/>
          <p:cNvSpPr>
            <a:spLocks noGrp="1"/>
          </p:cNvSpPr>
          <p:nvPr>
            <p:ph type="title"/>
          </p:nvPr>
        </p:nvSpPr>
        <p:spPr>
          <a:xfrm>
            <a:off x="395536" y="260648"/>
            <a:ext cx="8229600" cy="1143000"/>
          </a:xfrm>
        </p:spPr>
        <p:txBody>
          <a:bodyPr/>
          <a:lstStyle/>
          <a:p>
            <a:r>
              <a:rPr lang="pt-BR" sz="4000" b="1" dirty="0" smtClean="0"/>
              <a:t>GÊMEAS</a:t>
            </a:r>
            <a:r>
              <a:rPr lang="pt-BR" sz="4000" dirty="0" smtClean="0"/>
              <a:t> </a:t>
            </a:r>
            <a:endParaRPr lang="pt-B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6" name="Picture 16" descr="Number of Atoms"/>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p:spPr>
      </p:pic>
      <p:sp>
        <p:nvSpPr>
          <p:cNvPr id="112659" name="Rectangle 19"/>
          <p:cNvSpPr>
            <a:spLocks noChangeArrowheads="1"/>
          </p:cNvSpPr>
          <p:nvPr/>
        </p:nvSpPr>
        <p:spPr bwMode="auto">
          <a:xfrm>
            <a:off x="0" y="0"/>
            <a:ext cx="9144000" cy="1600200"/>
          </a:xfrm>
          <a:prstGeom prst="rect">
            <a:avLst/>
          </a:prstGeom>
          <a:solidFill>
            <a:srgbClr val="333399"/>
          </a:solidFill>
          <a:ln w="9525">
            <a:noFill/>
            <a:miter lim="800000"/>
            <a:headEnd/>
            <a:tailEnd/>
          </a:ln>
          <a:effectLst/>
        </p:spPr>
        <p:txBody>
          <a:bodyPr wrap="none" anchor="ctr"/>
          <a:lstStyle/>
          <a:p>
            <a:endParaRPr lang="pt-BR"/>
          </a:p>
        </p:txBody>
      </p:sp>
      <p:sp>
        <p:nvSpPr>
          <p:cNvPr id="112658" name="Text Box 18"/>
          <p:cNvSpPr txBox="1">
            <a:spLocks noChangeArrowheads="1"/>
          </p:cNvSpPr>
          <p:nvPr/>
        </p:nvSpPr>
        <p:spPr bwMode="auto">
          <a:xfrm>
            <a:off x="304800" y="76200"/>
            <a:ext cx="8610600" cy="1431925"/>
          </a:xfrm>
          <a:prstGeom prst="rect">
            <a:avLst/>
          </a:prstGeom>
          <a:noFill/>
          <a:ln w="9525">
            <a:noFill/>
            <a:miter lim="800000"/>
            <a:headEnd/>
            <a:tailEnd/>
          </a:ln>
          <a:effectLst/>
        </p:spPr>
        <p:txBody>
          <a:bodyPr>
            <a:spAutoFit/>
          </a:bodyPr>
          <a:lstStyle/>
          <a:p>
            <a:pPr algn="ctr">
              <a:spcBef>
                <a:spcPct val="50000"/>
              </a:spcBef>
            </a:pPr>
            <a:r>
              <a:rPr lang="pt-BR" sz="4400">
                <a:solidFill>
                  <a:schemeClr val="bg1"/>
                </a:solidFill>
                <a:effectLst>
                  <a:outerShdw blurRad="38100" dist="38100" dir="2700000" algn="tl">
                    <a:srgbClr val="000000"/>
                  </a:outerShdw>
                </a:effectLst>
              </a:rPr>
              <a:t>O número de átomos no universo conhecido: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457200"/>
            <a:ext cx="8153400" cy="1554163"/>
          </a:xfrm>
          <a:prstGeom prst="rect">
            <a:avLst/>
          </a:prstGeom>
          <a:noFill/>
          <a:ln w="9525">
            <a:noFill/>
            <a:miter lim="800000"/>
            <a:headEnd/>
            <a:tailEnd/>
          </a:ln>
          <a:effectLst/>
        </p:spPr>
        <p:txBody>
          <a:bodyPr>
            <a:spAutoFit/>
          </a:bodyPr>
          <a:lstStyle/>
          <a:p>
            <a:pPr algn="ctr"/>
            <a:r>
              <a:rPr lang="pt-BR" sz="3200">
                <a:effectLst>
                  <a:outerShdw blurRad="38100" dist="38100" dir="2700000" algn="tl">
                    <a:srgbClr val="FFFFFF"/>
                  </a:outerShdw>
                </a:effectLst>
              </a:rPr>
              <a:t>Vida somente produzira a sua espécie.  Há muita variação, mas também há limites.</a:t>
            </a:r>
          </a:p>
        </p:txBody>
      </p:sp>
      <p:pic>
        <p:nvPicPr>
          <p:cNvPr id="113667" name="Picture 3" descr="Dogs"/>
          <p:cNvPicPr>
            <a:picLocks noChangeAspect="1" noChangeArrowheads="1"/>
          </p:cNvPicPr>
          <p:nvPr/>
        </p:nvPicPr>
        <p:blipFill>
          <a:blip r:embed="rId2" cstate="print">
            <a:clrChange>
              <a:clrFrom>
                <a:srgbClr val="FEFDFC"/>
              </a:clrFrom>
              <a:clrTo>
                <a:srgbClr val="FEFDFC">
                  <a:alpha val="0"/>
                </a:srgbClr>
              </a:clrTo>
            </a:clrChange>
          </a:blip>
          <a:srcRect/>
          <a:stretch>
            <a:fillRect/>
          </a:stretch>
        </p:blipFill>
        <p:spPr bwMode="auto">
          <a:xfrm>
            <a:off x="1066800" y="2411413"/>
            <a:ext cx="6972300" cy="3827462"/>
          </a:xfrm>
          <a:prstGeom prst="rect">
            <a:avLst/>
          </a:prstGeom>
          <a:noFill/>
        </p:spPr>
      </p:pic>
      <p:pic>
        <p:nvPicPr>
          <p:cNvPr id="113668" name="Picture 4" descr="Number of elec"/>
          <p:cNvPicPr>
            <a:picLocks noChangeAspect="1" noChangeArrowheads="1"/>
          </p:cNvPicPr>
          <p:nvPr/>
        </p:nvPicPr>
        <p:blipFill>
          <a:blip r:embed="rId3" cstate="print"/>
          <a:srcRect/>
          <a:stretch>
            <a:fillRect/>
          </a:stretch>
        </p:blipFill>
        <p:spPr bwMode="auto">
          <a:xfrm>
            <a:off x="0" y="76200"/>
            <a:ext cx="9144000" cy="6858000"/>
          </a:xfrm>
          <a:prstGeom prst="rect">
            <a:avLst/>
          </a:prstGeom>
          <a:noFill/>
        </p:spPr>
      </p:pic>
      <p:sp>
        <p:nvSpPr>
          <p:cNvPr id="113683" name="Rectangle 19"/>
          <p:cNvSpPr>
            <a:spLocks noChangeArrowheads="1"/>
          </p:cNvSpPr>
          <p:nvPr/>
        </p:nvSpPr>
        <p:spPr bwMode="auto">
          <a:xfrm>
            <a:off x="0" y="0"/>
            <a:ext cx="9144000" cy="1371600"/>
          </a:xfrm>
          <a:prstGeom prst="rect">
            <a:avLst/>
          </a:prstGeom>
          <a:solidFill>
            <a:srgbClr val="333399"/>
          </a:solidFill>
          <a:ln w="9525">
            <a:noFill/>
            <a:miter lim="800000"/>
            <a:headEnd/>
            <a:tailEnd/>
          </a:ln>
          <a:effectLst/>
        </p:spPr>
        <p:txBody>
          <a:bodyPr wrap="none" anchor="ctr"/>
          <a:lstStyle/>
          <a:p>
            <a:endParaRPr lang="pt-BR"/>
          </a:p>
        </p:txBody>
      </p:sp>
      <p:sp>
        <p:nvSpPr>
          <p:cNvPr id="113682" name="Text Box 18"/>
          <p:cNvSpPr txBox="1">
            <a:spLocks noChangeArrowheads="1"/>
          </p:cNvSpPr>
          <p:nvPr/>
        </p:nvSpPr>
        <p:spPr bwMode="auto">
          <a:xfrm>
            <a:off x="304800" y="0"/>
            <a:ext cx="8305800" cy="1190625"/>
          </a:xfrm>
          <a:prstGeom prst="rect">
            <a:avLst/>
          </a:prstGeom>
          <a:noFill/>
          <a:ln w="9525">
            <a:noFill/>
            <a:miter lim="800000"/>
            <a:headEnd/>
            <a:tailEnd/>
          </a:ln>
          <a:effectLst/>
        </p:spPr>
        <p:txBody>
          <a:bodyPr>
            <a:spAutoFit/>
          </a:bodyPr>
          <a:lstStyle/>
          <a:p>
            <a:pPr algn="ctr">
              <a:spcBef>
                <a:spcPct val="50000"/>
              </a:spcBef>
            </a:pPr>
            <a:r>
              <a:rPr lang="pt-BR" sz="3600">
                <a:solidFill>
                  <a:schemeClr val="bg1"/>
                </a:solidFill>
                <a:effectLst>
                  <a:outerShdw blurRad="38100" dist="38100" dir="2700000" algn="tl">
                    <a:srgbClr val="000000"/>
                  </a:outerShdw>
                </a:effectLst>
              </a:rPr>
              <a:t>O número de elétrons que pode caber no universo conhecido: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05" name="Picture 17" descr="Number of childre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4708" name="Rectangle 20"/>
          <p:cNvSpPr>
            <a:spLocks noChangeArrowheads="1"/>
          </p:cNvSpPr>
          <p:nvPr/>
        </p:nvSpPr>
        <p:spPr bwMode="auto">
          <a:xfrm>
            <a:off x="0" y="0"/>
            <a:ext cx="9144000" cy="1752600"/>
          </a:xfrm>
          <a:prstGeom prst="rect">
            <a:avLst/>
          </a:prstGeom>
          <a:solidFill>
            <a:srgbClr val="333399"/>
          </a:solidFill>
          <a:ln w="9525">
            <a:noFill/>
            <a:miter lim="800000"/>
            <a:headEnd/>
            <a:tailEnd/>
          </a:ln>
          <a:effectLst/>
        </p:spPr>
        <p:txBody>
          <a:bodyPr wrap="none" anchor="ctr"/>
          <a:lstStyle/>
          <a:p>
            <a:endParaRPr lang="pt-BR"/>
          </a:p>
        </p:txBody>
      </p:sp>
      <p:sp>
        <p:nvSpPr>
          <p:cNvPr id="114707" name="Text Box 19"/>
          <p:cNvSpPr txBox="1">
            <a:spLocks noChangeArrowheads="1"/>
          </p:cNvSpPr>
          <p:nvPr/>
        </p:nvSpPr>
        <p:spPr bwMode="auto">
          <a:xfrm>
            <a:off x="342900" y="152400"/>
            <a:ext cx="8458200" cy="1554163"/>
          </a:xfrm>
          <a:prstGeom prst="rect">
            <a:avLst/>
          </a:prstGeom>
          <a:noFill/>
          <a:ln w="9525">
            <a:noFill/>
            <a:miter lim="800000"/>
            <a:headEnd/>
            <a:tailEnd/>
          </a:ln>
          <a:effectLst/>
        </p:spPr>
        <p:txBody>
          <a:bodyPr>
            <a:spAutoFit/>
          </a:bodyPr>
          <a:lstStyle/>
          <a:p>
            <a:pPr algn="ctr">
              <a:spcBef>
                <a:spcPct val="50000"/>
              </a:spcBef>
            </a:pPr>
            <a:r>
              <a:rPr lang="pt-BR" sz="3200">
                <a:solidFill>
                  <a:schemeClr val="bg1"/>
                </a:solidFill>
                <a:effectLst>
                  <a:outerShdw blurRad="38100" dist="38100" dir="2700000" algn="tl">
                    <a:srgbClr val="000000"/>
                  </a:outerShdw>
                </a:effectLst>
              </a:rPr>
              <a:t>O número de crianças que um homem e uma mulher poderia ter sem duas crianças parecer igual: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1515" y="332656"/>
            <a:ext cx="9109199" cy="4104456"/>
          </a:xfrm>
          <a:prstGeom prst="rect">
            <a:avLst/>
          </a:prstGeom>
          <a:noFill/>
          <a:ln w="9525">
            <a:noFill/>
            <a:miter lim="800000"/>
            <a:headEnd/>
            <a:tailEnd/>
          </a:ln>
        </p:spPr>
      </p:pic>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6592" y="116632"/>
            <a:ext cx="10585176" cy="5867092"/>
          </a:xfrm>
          <a:prstGeom prst="rect">
            <a:avLst/>
          </a:prstGeom>
        </p:spPr>
      </p:pic>
    </p:spTree>
    <p:extLst>
      <p:ext uri="{BB962C8B-B14F-4D97-AF65-F5344CB8AC3E}">
        <p14:creationId xmlns:p14="http://schemas.microsoft.com/office/powerpoint/2010/main" xmlns="" val="27337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1916832"/>
            <a:ext cx="8159750" cy="3676650"/>
          </a:xfrm>
          <a:prstGeom prst="rect">
            <a:avLst/>
          </a:prstGeom>
          <a:noFill/>
          <a:ln w="9525">
            <a:noFill/>
            <a:miter lim="800000"/>
            <a:headEnd/>
            <a:tailEnd/>
          </a:ln>
        </p:spPr>
      </p:pic>
      <p:sp>
        <p:nvSpPr>
          <p:cNvPr id="4" name="TextBox 3"/>
          <p:cNvSpPr txBox="1"/>
          <p:nvPr/>
        </p:nvSpPr>
        <p:spPr>
          <a:xfrm>
            <a:off x="251520" y="643830"/>
            <a:ext cx="8640960" cy="892552"/>
          </a:xfrm>
          <a:prstGeom prst="rect">
            <a:avLst/>
          </a:prstGeom>
          <a:noFill/>
        </p:spPr>
        <p:txBody>
          <a:bodyPr wrap="square" rtlCol="0">
            <a:spAutoFit/>
          </a:bodyPr>
          <a:lstStyle/>
          <a:p>
            <a:pPr algn="ctr"/>
            <a:r>
              <a:rPr lang="pt-BR" sz="2800" dirty="0" smtClean="0">
                <a:latin typeface="Arial Black" pitchFamily="34" charset="0"/>
              </a:rPr>
              <a:t>Fato </a:t>
            </a:r>
            <a:r>
              <a:rPr lang="pt-BR" sz="2800" dirty="0" smtClean="0">
                <a:latin typeface="Arial Black" pitchFamily="34" charset="0"/>
              </a:rPr>
              <a:t>Biológico</a:t>
            </a:r>
            <a:endParaRPr lang="pt-BR" sz="2800" dirty="0" smtClean="0">
              <a:latin typeface="Arial Black" pitchFamily="34" charset="0"/>
            </a:endParaRPr>
          </a:p>
          <a:p>
            <a:pPr algn="ctr"/>
            <a:r>
              <a:rPr lang="pt-BR" sz="2400" dirty="0" smtClean="0">
                <a:latin typeface="Arial Black" pitchFamily="34" charset="0"/>
              </a:rPr>
              <a:t>Todos os humanos pertençem a UMA “raça”.</a:t>
            </a:r>
            <a:endParaRPr lang="pt-BR" sz="2400" dirty="0">
              <a:latin typeface="Arial Black"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467544" y="1916832"/>
            <a:ext cx="8136904" cy="3769384"/>
          </a:xfrm>
          <a:prstGeom prst="rect">
            <a:avLst/>
          </a:prstGeom>
          <a:noFill/>
          <a:ln w="9525">
            <a:noFill/>
            <a:miter lim="800000"/>
            <a:headEnd/>
            <a:tailEnd/>
          </a:ln>
        </p:spPr>
      </p:pic>
    </p:spTree>
    <p:extLst>
      <p:ext uri="{BB962C8B-B14F-4D97-AF65-F5344CB8AC3E}">
        <p14:creationId xmlns:p14="http://schemas.microsoft.com/office/powerpoint/2010/main" xmlns="" val="797815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9060" y="1912590"/>
            <a:ext cx="8159750" cy="3676650"/>
          </a:xfrm>
          <a:prstGeom prst="rect">
            <a:avLst/>
          </a:prstGeom>
          <a:noFill/>
          <a:ln w="9525">
            <a:noFill/>
            <a:miter lim="800000"/>
            <a:headEnd/>
            <a:tailEnd/>
          </a:ln>
        </p:spPr>
      </p:pic>
      <p:sp>
        <p:nvSpPr>
          <p:cNvPr id="4" name="TextBox 3"/>
          <p:cNvSpPr txBox="1"/>
          <p:nvPr/>
        </p:nvSpPr>
        <p:spPr>
          <a:xfrm>
            <a:off x="251520" y="643830"/>
            <a:ext cx="8640960" cy="1261884"/>
          </a:xfrm>
          <a:prstGeom prst="rect">
            <a:avLst/>
          </a:prstGeom>
          <a:noFill/>
        </p:spPr>
        <p:txBody>
          <a:bodyPr wrap="square" rtlCol="0">
            <a:spAutoFit/>
          </a:bodyPr>
          <a:lstStyle/>
          <a:p>
            <a:pPr algn="ctr"/>
            <a:r>
              <a:rPr lang="pt-BR" sz="2800" dirty="0" smtClean="0">
                <a:latin typeface="Arial Black" pitchFamily="34" charset="0"/>
              </a:rPr>
              <a:t>Fato Espiritual</a:t>
            </a:r>
          </a:p>
          <a:p>
            <a:pPr algn="ctr"/>
            <a:r>
              <a:rPr lang="pt-BR" sz="2400" dirty="0" smtClean="0">
                <a:latin typeface="Arial Black" pitchFamily="34" charset="0"/>
              </a:rPr>
              <a:t>Todos os humanos estão divididos em DUAS “raças”.</a:t>
            </a:r>
            <a:endParaRPr lang="pt-BR" sz="2400" dirty="0">
              <a:latin typeface="Arial Black" pitchFamily="34" charset="0"/>
            </a:endParaRPr>
          </a:p>
        </p:txBody>
      </p:sp>
    </p:spTree>
    <p:extLst>
      <p:ext uri="{BB962C8B-B14F-4D97-AF65-F5344CB8AC3E}">
        <p14:creationId xmlns:p14="http://schemas.microsoft.com/office/powerpoint/2010/main" xmlns="" val="797815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xmlns="" val="3815654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476672"/>
            <a:ext cx="4565067" cy="6086755"/>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874935"/>
            <a:ext cx="4361960" cy="5815947"/>
          </a:xfrm>
          <a:prstGeom prst="rect">
            <a:avLst/>
          </a:prstGeom>
        </p:spPr>
      </p:pic>
      <p:sp>
        <p:nvSpPr>
          <p:cNvPr id="3" name="Espaço Reservado para Conteúdo 2"/>
          <p:cNvSpPr>
            <a:spLocks noGrp="1"/>
          </p:cNvSpPr>
          <p:nvPr>
            <p:ph idx="1"/>
          </p:nvPr>
        </p:nvSpPr>
        <p:spPr/>
        <p:txBody>
          <a:bodyPr/>
          <a:lstStyle/>
          <a:p>
            <a:endParaRPr lang="pt-BR" dirty="0"/>
          </a:p>
        </p:txBody>
      </p:sp>
    </p:spTree>
    <p:extLst>
      <p:ext uri="{BB962C8B-B14F-4D97-AF65-F5344CB8AC3E}">
        <p14:creationId xmlns:p14="http://schemas.microsoft.com/office/powerpoint/2010/main" xmlns="" val="37894651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57200" y="1673954"/>
            <a:ext cx="8241432" cy="4154984"/>
          </a:xfrm>
          <a:prstGeom prst="rect">
            <a:avLst/>
          </a:prstGeom>
          <a:noFill/>
        </p:spPr>
        <p:txBody>
          <a:bodyPr wrap="square" rtlCol="0">
            <a:spAutoFit/>
          </a:bodyPr>
          <a:lstStyle/>
          <a:p>
            <a:pPr algn="ctr"/>
            <a:r>
              <a:rPr lang="pt-BR" sz="2400" b="1" dirty="0" smtClean="0"/>
              <a:t>O </a:t>
            </a:r>
            <a:r>
              <a:rPr lang="pt-BR" sz="2400" b="1" dirty="0" err="1" smtClean="0"/>
              <a:t>Papago</a:t>
            </a:r>
            <a:r>
              <a:rPr lang="pt-BR" sz="2400" b="1" dirty="0" smtClean="0"/>
              <a:t> ou </a:t>
            </a:r>
            <a:r>
              <a:rPr lang="pt-BR" sz="2400" b="1" dirty="0" err="1" smtClean="0"/>
              <a:t>Tohono</a:t>
            </a:r>
            <a:r>
              <a:rPr lang="pt-BR" sz="2400" b="1" dirty="0" smtClean="0"/>
              <a:t> </a:t>
            </a:r>
            <a:r>
              <a:rPr lang="pt-BR" sz="2400" b="1" dirty="0" err="1" smtClean="0"/>
              <a:t>O'odham</a:t>
            </a:r>
            <a:r>
              <a:rPr lang="pt-BR" sz="2400" b="1" dirty="0" smtClean="0"/>
              <a:t> do Arizona - Depois de uma inundação, o Grande Espírito e </a:t>
            </a:r>
            <a:r>
              <a:rPr lang="pt-BR" sz="2400" b="1" dirty="0" err="1" smtClean="0"/>
              <a:t>Montezuma</a:t>
            </a:r>
            <a:r>
              <a:rPr lang="pt-BR" sz="2400" b="1" dirty="0" smtClean="0"/>
              <a:t> reabasteceram a Terra com homens e animais. </a:t>
            </a:r>
            <a:r>
              <a:rPr lang="pt-BR" sz="2400" b="1" dirty="0" err="1" smtClean="0"/>
              <a:t>Montezuma</a:t>
            </a:r>
            <a:r>
              <a:rPr lang="pt-BR" sz="2400" b="1" dirty="0" smtClean="0"/>
              <a:t> se tornou orgulhoso e trouxe o mal ao mundo quando se rebelou contra o Grande Mistério. O Grande Mistério alertou o povo ao erguer o sol no céu, que esfriava a Terra. </a:t>
            </a:r>
            <a:r>
              <a:rPr lang="pt-BR" sz="2400" b="1" dirty="0" err="1" smtClean="0"/>
              <a:t>Montezuma</a:t>
            </a:r>
            <a:r>
              <a:rPr lang="pt-BR" sz="2400" b="1" dirty="0" smtClean="0"/>
              <a:t> </a:t>
            </a:r>
            <a:r>
              <a:rPr lang="pt-BR" sz="2400" b="1" dirty="0"/>
              <a:t>tentou construir uma casa que chegasse ao </a:t>
            </a:r>
            <a:r>
              <a:rPr lang="pt-BR" sz="2400" b="1" dirty="0" smtClean="0"/>
              <a:t>céu, mas o Grande Espírito destruiu a torre com um terremoto (relâmpagos?) e mudou a linguagem das pessoas para que elas não pudessem mais entender os animais ou outras tribos.</a:t>
            </a:r>
            <a:endParaRPr lang="pt-BR" sz="2400" b="1" dirty="0"/>
          </a:p>
        </p:txBody>
      </p:sp>
      <p:pic>
        <p:nvPicPr>
          <p:cNvPr id="8194" name="Picture 2" descr="http://www.native-languages.org/images/arizo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4805166"/>
            <a:ext cx="2011313" cy="2024003"/>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Image result for arizona usa m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987073"/>
            <a:ext cx="2683322" cy="18420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ítulo 1"/>
          <p:cNvSpPr>
            <a:spLocks noGrp="1"/>
          </p:cNvSpPr>
          <p:nvPr>
            <p:ph type="title"/>
          </p:nvPr>
        </p:nvSpPr>
        <p:spPr>
          <a:xfrm>
            <a:off x="457200" y="274638"/>
            <a:ext cx="8229600" cy="1143000"/>
          </a:xfrm>
        </p:spPr>
        <p:txBody>
          <a:bodyPr/>
          <a:lstStyle/>
          <a:p>
            <a:r>
              <a:rPr lang="pt-BR" b="1" dirty="0" smtClean="0"/>
              <a:t>LENDAS </a:t>
            </a:r>
            <a:r>
              <a:rPr lang="pt-BR" b="1" dirty="0"/>
              <a:t>do BABEL </a:t>
            </a:r>
            <a:r>
              <a:rPr lang="pt-BR" b="1" dirty="0" smtClean="0"/>
              <a:t>de </a:t>
            </a:r>
            <a:r>
              <a:rPr lang="pt-BR" b="1" dirty="0"/>
              <a:t>TODO </a:t>
            </a:r>
            <a:r>
              <a:rPr lang="pt-BR" b="1" dirty="0" smtClean="0"/>
              <a:t>o </a:t>
            </a:r>
            <a:r>
              <a:rPr lang="pt-BR" b="1" dirty="0"/>
              <a:t>MUNDO</a:t>
            </a:r>
          </a:p>
        </p:txBody>
      </p:sp>
    </p:spTree>
    <p:extLst>
      <p:ext uri="{BB962C8B-B14F-4D97-AF65-F5344CB8AC3E}">
        <p14:creationId xmlns:p14="http://schemas.microsoft.com/office/powerpoint/2010/main" xmlns="" val="2140426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Torre Para O </a:t>
            </a:r>
            <a:r>
              <a:rPr lang="pt-BR" dirty="0" err="1" smtClean="0"/>
              <a:t>Ceu</a:t>
            </a:r>
            <a:endParaRPr lang="pt-BR" dirty="0"/>
          </a:p>
        </p:txBody>
      </p:sp>
      <p:sp>
        <p:nvSpPr>
          <p:cNvPr id="3" name="Espaço Reservado para Conteúdo 2"/>
          <p:cNvSpPr>
            <a:spLocks noGrp="1"/>
          </p:cNvSpPr>
          <p:nvPr>
            <p:ph idx="1"/>
          </p:nvPr>
        </p:nvSpPr>
        <p:spPr/>
        <p:txBody>
          <a:bodyPr/>
          <a:lstStyle/>
          <a:p>
            <a:pPr marL="0" indent="0">
              <a:buNone/>
            </a:pPr>
            <a:r>
              <a:rPr lang="pt-BR" dirty="0" smtClean="0"/>
              <a:t>Gên. 11:4, “</a:t>
            </a:r>
            <a:r>
              <a:rPr lang="pt-BR" i="1" dirty="0" smtClean="0"/>
              <a:t>E </a:t>
            </a:r>
            <a:r>
              <a:rPr lang="pt-BR" i="1" dirty="0"/>
              <a:t>disseram: Eia, edifiquemos nós uma cidade e uma torre cujo cume </a:t>
            </a:r>
            <a:r>
              <a:rPr lang="pt-BR" i="1" u="sng" dirty="0"/>
              <a:t>toque</a:t>
            </a:r>
            <a:r>
              <a:rPr lang="pt-BR" i="1" dirty="0"/>
              <a:t> nos céus</a:t>
            </a:r>
            <a:r>
              <a:rPr lang="pt-BR" dirty="0" smtClean="0"/>
              <a:t>,...”. </a:t>
            </a:r>
          </a:p>
          <a:p>
            <a:pPr marL="0" indent="0">
              <a:buNone/>
            </a:pPr>
            <a:endParaRPr lang="pt-BR" sz="4400" dirty="0"/>
          </a:p>
          <a:p>
            <a:pPr marL="0" indent="0">
              <a:buNone/>
            </a:pPr>
            <a:endParaRPr lang="pt-BR" dirty="0" smtClean="0"/>
          </a:p>
          <a:p>
            <a:pPr marL="0" indent="0">
              <a:buNone/>
            </a:pPr>
            <a:endParaRPr lang="pt-BR" dirty="0"/>
          </a:p>
          <a:p>
            <a:pPr marL="0" indent="0">
              <a:buNone/>
            </a:pPr>
            <a:r>
              <a:rPr lang="pt-BR" dirty="0" smtClean="0"/>
              <a:t>A torre não era para alcançar os céus, mas para estuda e adorar os céu: “cujo cume </a:t>
            </a:r>
            <a:r>
              <a:rPr lang="pt-BR" i="1" dirty="0" smtClean="0"/>
              <a:t>dedicado</a:t>
            </a:r>
            <a:r>
              <a:rPr lang="pt-BR" dirty="0" smtClean="0"/>
              <a:t> aos céus”.</a:t>
            </a:r>
            <a:endParaRPr lang="pt-BR" dirty="0"/>
          </a:p>
        </p:txBody>
      </p:sp>
      <p:pic>
        <p:nvPicPr>
          <p:cNvPr id="4" name="Imagem 3"/>
          <p:cNvPicPr>
            <a:picLocks noChangeAspect="1"/>
          </p:cNvPicPr>
          <p:nvPr/>
        </p:nvPicPr>
        <p:blipFill>
          <a:blip r:embed="rId2" cstate="print"/>
          <a:stretch>
            <a:fillRect/>
          </a:stretch>
        </p:blipFill>
        <p:spPr>
          <a:xfrm>
            <a:off x="107504" y="3501008"/>
            <a:ext cx="8892480" cy="1591008"/>
          </a:xfrm>
          <a:prstGeom prst="rect">
            <a:avLst/>
          </a:prstGeom>
        </p:spPr>
      </p:pic>
    </p:spTree>
    <p:extLst>
      <p:ext uri="{BB962C8B-B14F-4D97-AF65-F5344CB8AC3E}">
        <p14:creationId xmlns:p14="http://schemas.microsoft.com/office/powerpoint/2010/main" xmlns="" val="1647940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ark encounter - Noah"/>
          <p:cNvPicPr>
            <a:picLocks noChangeAspect="1" noChangeArrowheads="1"/>
          </p:cNvPicPr>
          <p:nvPr/>
        </p:nvPicPr>
        <p:blipFill>
          <a:blip r:embed="rId2" cstate="print"/>
          <a:srcRect/>
          <a:stretch>
            <a:fillRect/>
          </a:stretch>
        </p:blipFill>
        <p:spPr bwMode="auto">
          <a:xfrm>
            <a:off x="0" y="24574"/>
            <a:ext cx="9126636" cy="6716794"/>
          </a:xfrm>
          <a:prstGeom prst="rect">
            <a:avLst/>
          </a:prstGeom>
          <a:noFill/>
        </p:spPr>
      </p:pic>
      <p:pic>
        <p:nvPicPr>
          <p:cNvPr id="5122" name="Picture 2"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3750" y="2852936"/>
            <a:ext cx="8607602" cy="484177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Relat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60648"/>
            <a:ext cx="7010400" cy="537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75883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14338" name="Picture 2" descr="Image result for ark encounter towers from around the wo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868306"/>
            <a:ext cx="5829772" cy="4287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490988"/>
            <a:ext cx="8167458" cy="459419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56924" y="5625750"/>
            <a:ext cx="1157733" cy="1080120"/>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61299" y="5244710"/>
            <a:ext cx="1724266" cy="1514686"/>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27984" y="3719474"/>
            <a:ext cx="1619476" cy="1495634"/>
          </a:xfrm>
          <a:prstGeom prst="rect">
            <a:avLst/>
          </a:prstGeom>
        </p:spPr>
      </p:pic>
      <p:pic>
        <p:nvPicPr>
          <p:cNvPr id="11" name="Imagem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656087" y="5350818"/>
            <a:ext cx="1771897" cy="1428949"/>
          </a:xfrm>
          <a:prstGeom prst="rect">
            <a:avLst/>
          </a:prstGeom>
        </p:spPr>
      </p:pic>
      <p:pic>
        <p:nvPicPr>
          <p:cNvPr id="12" name="Imagem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573670" y="3994678"/>
            <a:ext cx="1829055" cy="1409897"/>
          </a:xfrm>
          <a:prstGeom prst="rect">
            <a:avLst/>
          </a:prstGeom>
        </p:spPr>
      </p:pic>
      <p:pic>
        <p:nvPicPr>
          <p:cNvPr id="13" name="Imagem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008394" y="3600397"/>
            <a:ext cx="1743318" cy="1476581"/>
          </a:xfrm>
          <a:prstGeom prst="rect">
            <a:avLst/>
          </a:prstGeom>
        </p:spPr>
      </p:pic>
      <p:pic>
        <p:nvPicPr>
          <p:cNvPr id="14" name="Imagem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937876" y="5331765"/>
            <a:ext cx="1724266" cy="1448002"/>
          </a:xfrm>
          <a:prstGeom prst="rect">
            <a:avLst/>
          </a:prstGeom>
        </p:spPr>
      </p:pic>
      <p:pic>
        <p:nvPicPr>
          <p:cNvPr id="15" name="Imagem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99592" y="5456098"/>
            <a:ext cx="1686160" cy="1419423"/>
          </a:xfrm>
          <a:prstGeom prst="rect">
            <a:avLst/>
          </a:prstGeom>
        </p:spPr>
      </p:pic>
      <p:pic>
        <p:nvPicPr>
          <p:cNvPr id="19" name="Imagem 1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427984" y="260648"/>
            <a:ext cx="4551630" cy="2560292"/>
          </a:xfrm>
          <a:prstGeom prst="rect">
            <a:avLst/>
          </a:prstGeom>
        </p:spPr>
      </p:pic>
    </p:spTree>
    <p:extLst>
      <p:ext uri="{BB962C8B-B14F-4D97-AF65-F5344CB8AC3E}">
        <p14:creationId xmlns:p14="http://schemas.microsoft.com/office/powerpoint/2010/main" xmlns="" val="2770271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324152"/>
            <a:ext cx="2552474" cy="4537732"/>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2536" y="-3195736"/>
            <a:ext cx="6840760" cy="12161351"/>
          </a:xfrm>
          <a:prstGeom prst="rect">
            <a:avLst/>
          </a:prstGeom>
        </p:spPr>
      </p:pic>
    </p:spTree>
    <p:extLst>
      <p:ext uri="{BB962C8B-B14F-4D97-AF65-F5344CB8AC3E}">
        <p14:creationId xmlns:p14="http://schemas.microsoft.com/office/powerpoint/2010/main" xmlns="" val="27859294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324152"/>
            <a:ext cx="2552474" cy="4537732"/>
          </a:xfrm>
          <a:prstGeom prst="rect">
            <a:avLst/>
          </a:prstGeom>
        </p:spPr>
      </p:pic>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1680" y="4237616"/>
            <a:ext cx="4658461" cy="2620384"/>
          </a:xfr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695" y="-3195736"/>
            <a:ext cx="5732481" cy="10191077"/>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8843" y="2132856"/>
            <a:ext cx="2804508" cy="4985792"/>
          </a:xfrm>
          <a:prstGeom prst="rect">
            <a:avLst/>
          </a:prstGeom>
        </p:spPr>
      </p:pic>
      <p:sp>
        <p:nvSpPr>
          <p:cNvPr id="3" name="Título 2"/>
          <p:cNvSpPr>
            <a:spLocks noGrp="1"/>
          </p:cNvSpPr>
          <p:nvPr>
            <p:ph type="title"/>
          </p:nvPr>
        </p:nvSpPr>
        <p:spPr/>
        <p:txBody>
          <a:bodyPr/>
          <a:lstStyle/>
          <a:p>
            <a:r>
              <a:rPr lang="pt-BR" dirty="0" smtClean="0"/>
              <a:t>2300 + pirâmides no mundo</a:t>
            </a:r>
            <a:endParaRPr lang="pt-BR" dirty="0"/>
          </a:p>
        </p:txBody>
      </p:sp>
    </p:spTree>
    <p:extLst>
      <p:ext uri="{BB962C8B-B14F-4D97-AF65-F5344CB8AC3E}">
        <p14:creationId xmlns:p14="http://schemas.microsoft.com/office/powerpoint/2010/main" xmlns="" val="38164613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324152"/>
            <a:ext cx="2552474" cy="4537732"/>
          </a:xfrm>
          <a:prstGeom prst="rect">
            <a:avLst/>
          </a:prstGeom>
        </p:spPr>
      </p:pic>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1680" y="4237616"/>
            <a:ext cx="4658461" cy="2620384"/>
          </a:xfr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695" y="-3195736"/>
            <a:ext cx="5732481" cy="10191077"/>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8843" y="2132856"/>
            <a:ext cx="2804508" cy="4985792"/>
          </a:xfrm>
          <a:prstGeom prst="rect">
            <a:avLst/>
          </a:prstGeom>
        </p:spPr>
      </p:pic>
      <p:sp>
        <p:nvSpPr>
          <p:cNvPr id="3" name="Título 2"/>
          <p:cNvSpPr>
            <a:spLocks noGrp="1"/>
          </p:cNvSpPr>
          <p:nvPr>
            <p:ph type="title"/>
          </p:nvPr>
        </p:nvSpPr>
        <p:spPr/>
        <p:txBody>
          <a:bodyPr/>
          <a:lstStyle/>
          <a:p>
            <a:r>
              <a:rPr lang="pt-BR" dirty="0" smtClean="0"/>
              <a:t>2300 + pirâmides no mundo</a:t>
            </a:r>
            <a:endParaRPr lang="pt-BR" dirty="0"/>
          </a:p>
        </p:txBody>
      </p:sp>
    </p:spTree>
    <p:extLst>
      <p:ext uri="{BB962C8B-B14F-4D97-AF65-F5344CB8AC3E}">
        <p14:creationId xmlns:p14="http://schemas.microsoft.com/office/powerpoint/2010/main" xmlns="" val="10044506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324152"/>
            <a:ext cx="2552474" cy="4537732"/>
          </a:xfrm>
          <a:prstGeom prst="rect">
            <a:avLst/>
          </a:prstGeom>
        </p:spPr>
      </p:pic>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1680" y="4237616"/>
            <a:ext cx="4658461" cy="2620384"/>
          </a:xfr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695" y="-3195736"/>
            <a:ext cx="5732481" cy="10191077"/>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8843" y="2132856"/>
            <a:ext cx="2804508" cy="4985792"/>
          </a:xfrm>
          <a:prstGeom prst="rect">
            <a:avLst/>
          </a:prstGeom>
        </p:spPr>
      </p:pic>
      <p:sp>
        <p:nvSpPr>
          <p:cNvPr id="3" name="Título 2"/>
          <p:cNvSpPr>
            <a:spLocks noGrp="1"/>
          </p:cNvSpPr>
          <p:nvPr>
            <p:ph type="title"/>
          </p:nvPr>
        </p:nvSpPr>
        <p:spPr/>
        <p:txBody>
          <a:bodyPr/>
          <a:lstStyle/>
          <a:p>
            <a:r>
              <a:rPr lang="pt-BR" dirty="0" smtClean="0"/>
              <a:t>2300 + pirâmides no mundo</a:t>
            </a:r>
            <a:endParaRPr lang="pt-BR" dirty="0"/>
          </a:p>
        </p:txBody>
      </p:sp>
    </p:spTree>
    <p:extLst>
      <p:ext uri="{BB962C8B-B14F-4D97-AF65-F5344CB8AC3E}">
        <p14:creationId xmlns:p14="http://schemas.microsoft.com/office/powerpoint/2010/main" xmlns="" val="30787755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324152"/>
            <a:ext cx="2552474" cy="4537732"/>
          </a:xfrm>
          <a:prstGeom prst="rect">
            <a:avLst/>
          </a:prstGeom>
        </p:spPr>
      </p:pic>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1680" y="4237616"/>
            <a:ext cx="4658461" cy="2620384"/>
          </a:xfr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695" y="-3195736"/>
            <a:ext cx="5732481" cy="10191077"/>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8843" y="2132856"/>
            <a:ext cx="2804508" cy="4985792"/>
          </a:xfrm>
          <a:prstGeom prst="rect">
            <a:avLst/>
          </a:prstGeom>
        </p:spPr>
      </p:pic>
      <p:sp>
        <p:nvSpPr>
          <p:cNvPr id="3" name="Título 2"/>
          <p:cNvSpPr>
            <a:spLocks noGrp="1"/>
          </p:cNvSpPr>
          <p:nvPr>
            <p:ph type="title"/>
          </p:nvPr>
        </p:nvSpPr>
        <p:spPr/>
        <p:txBody>
          <a:bodyPr/>
          <a:lstStyle/>
          <a:p>
            <a:r>
              <a:rPr lang="pt-BR" dirty="0" smtClean="0"/>
              <a:t>2300 + pirâmides no mundo</a:t>
            </a:r>
            <a:endParaRPr lang="pt-BR" dirty="0"/>
          </a:p>
        </p:txBody>
      </p:sp>
    </p:spTree>
    <p:extLst>
      <p:ext uri="{BB962C8B-B14F-4D97-AF65-F5344CB8AC3E}">
        <p14:creationId xmlns:p14="http://schemas.microsoft.com/office/powerpoint/2010/main" xmlns="" val="18932356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324152"/>
            <a:ext cx="2552474" cy="4537732"/>
          </a:xfrm>
          <a:prstGeom prst="rect">
            <a:avLst/>
          </a:prstGeom>
        </p:spPr>
      </p:pic>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1680" y="4237616"/>
            <a:ext cx="4658461" cy="2620384"/>
          </a:xfr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695" y="-3195736"/>
            <a:ext cx="5732481" cy="10191077"/>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8843" y="2132856"/>
            <a:ext cx="2804508" cy="4985792"/>
          </a:xfrm>
          <a:prstGeom prst="rect">
            <a:avLst/>
          </a:prstGeom>
        </p:spPr>
      </p:pic>
      <p:sp>
        <p:nvSpPr>
          <p:cNvPr id="3" name="Título 2"/>
          <p:cNvSpPr>
            <a:spLocks noGrp="1"/>
          </p:cNvSpPr>
          <p:nvPr>
            <p:ph type="title"/>
          </p:nvPr>
        </p:nvSpPr>
        <p:spPr/>
        <p:txBody>
          <a:bodyPr/>
          <a:lstStyle/>
          <a:p>
            <a:r>
              <a:rPr lang="pt-BR" dirty="0" smtClean="0"/>
              <a:t>2300 + pirâmides no mundo</a:t>
            </a:r>
            <a:endParaRPr lang="pt-BR" dirty="0"/>
          </a:p>
        </p:txBody>
      </p:sp>
    </p:spTree>
    <p:extLst>
      <p:ext uri="{BB962C8B-B14F-4D97-AF65-F5344CB8AC3E}">
        <p14:creationId xmlns:p14="http://schemas.microsoft.com/office/powerpoint/2010/main" xmlns="" val="24202131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324152"/>
            <a:ext cx="2552474" cy="4537732"/>
          </a:xfrm>
          <a:prstGeom prst="rect">
            <a:avLst/>
          </a:prstGeom>
        </p:spPr>
      </p:pic>
      <p:pic>
        <p:nvPicPr>
          <p:cNvPr id="5" name="Espaço Reservado para Conteúdo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91680" y="4237616"/>
            <a:ext cx="4658461" cy="2620384"/>
          </a:xfrm>
        </p:spPr>
      </p:pic>
      <p:pic>
        <p:nvPicPr>
          <p:cNvPr id="7" name="Image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695" y="-3195736"/>
            <a:ext cx="5732481" cy="10191077"/>
          </a:xfrm>
          <a:prstGeom prst="rect">
            <a:avLst/>
          </a:prstGeom>
        </p:spPr>
      </p:pic>
      <p:pic>
        <p:nvPicPr>
          <p:cNvPr id="14" name="Imagem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8843" y="2132856"/>
            <a:ext cx="2804508" cy="4985792"/>
          </a:xfrm>
          <a:prstGeom prst="rect">
            <a:avLst/>
          </a:prstGeom>
        </p:spPr>
      </p:pic>
      <p:sp>
        <p:nvSpPr>
          <p:cNvPr id="3" name="Título 2"/>
          <p:cNvSpPr>
            <a:spLocks noGrp="1"/>
          </p:cNvSpPr>
          <p:nvPr>
            <p:ph type="title"/>
          </p:nvPr>
        </p:nvSpPr>
        <p:spPr/>
        <p:txBody>
          <a:bodyPr/>
          <a:lstStyle/>
          <a:p>
            <a:r>
              <a:rPr lang="pt-BR" dirty="0" smtClean="0"/>
              <a:t>2300 + pirâmides no mundo</a:t>
            </a:r>
            <a:endParaRPr lang="pt-BR" dirty="0"/>
          </a:p>
        </p:txBody>
      </p:sp>
    </p:spTree>
    <p:extLst>
      <p:ext uri="{BB962C8B-B14F-4D97-AF65-F5344CB8AC3E}">
        <p14:creationId xmlns:p14="http://schemas.microsoft.com/office/powerpoint/2010/main" xmlns="" val="350361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Text Box 7"/>
          <p:cNvSpPr txBox="1">
            <a:spLocks noChangeArrowheads="1"/>
          </p:cNvSpPr>
          <p:nvPr/>
        </p:nvSpPr>
        <p:spPr bwMode="auto">
          <a:xfrm>
            <a:off x="467544" y="548680"/>
            <a:ext cx="8280920" cy="1569660"/>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pt-BR" sz="3200" b="1" dirty="0">
                <a:solidFill>
                  <a:srgbClr val="000000"/>
                </a:solidFill>
                <a:effectLst>
                  <a:outerShdw blurRad="38100" dist="38100" dir="2700000" algn="tl">
                    <a:srgbClr val="FFFFFF"/>
                  </a:outerShdw>
                </a:effectLst>
              </a:rPr>
              <a:t>O torre era um tipo de </a:t>
            </a:r>
            <a:r>
              <a:rPr lang="pt-BR" sz="3200" b="1" dirty="0" smtClean="0">
                <a:solidFill>
                  <a:srgbClr val="000000"/>
                </a:solidFill>
                <a:effectLst>
                  <a:outerShdw blurRad="38100" dist="38100" dir="2700000" algn="tl">
                    <a:srgbClr val="FFFFFF"/>
                  </a:outerShdw>
                </a:effectLst>
              </a:rPr>
              <a:t>zigurate </a:t>
            </a:r>
            <a:r>
              <a:rPr lang="pt-BR" sz="3200" b="1" dirty="0">
                <a:solidFill>
                  <a:srgbClr val="000000"/>
                </a:solidFill>
                <a:effectLst>
                  <a:outerShdw blurRad="38100" dist="38100" dir="2700000" algn="tl">
                    <a:srgbClr val="FFFFFF"/>
                  </a:outerShdw>
                </a:effectLst>
              </a:rPr>
              <a:t>dedicado ao estudo dos céus, não para alcançar os céus.</a:t>
            </a:r>
          </a:p>
        </p:txBody>
      </p:sp>
      <p:pic>
        <p:nvPicPr>
          <p:cNvPr id="82952" name="Picture 8" descr="Tower of Babel2"/>
          <p:cNvPicPr>
            <a:picLocks noChangeAspect="1" noChangeArrowheads="1"/>
          </p:cNvPicPr>
          <p:nvPr/>
        </p:nvPicPr>
        <p:blipFill>
          <a:blip r:embed="rId2" cstate="print"/>
          <a:srcRect/>
          <a:stretch>
            <a:fillRect/>
          </a:stretch>
        </p:blipFill>
        <p:spPr bwMode="auto">
          <a:xfrm>
            <a:off x="2372072" y="2541588"/>
            <a:ext cx="4648200" cy="4164012"/>
          </a:xfrm>
          <a:prstGeom prst="rect">
            <a:avLst/>
          </a:prstGeom>
          <a:noFill/>
        </p:spPr>
      </p:pic>
    </p:spTree>
    <p:extLst>
      <p:ext uri="{BB962C8B-B14F-4D97-AF65-F5344CB8AC3E}">
        <p14:creationId xmlns:p14="http://schemas.microsoft.com/office/powerpoint/2010/main" xmlns="" val="3020867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89845" y="476672"/>
            <a:ext cx="6254155" cy="6254155"/>
          </a:xfrm>
        </p:spPr>
      </p:pic>
      <p:pic>
        <p:nvPicPr>
          <p:cNvPr id="14" name="Picture 8" descr="Image result for ark encounter babel"/>
          <p:cNvPicPr>
            <a:picLocks noChangeAspect="1" noChangeArrowheads="1"/>
          </p:cNvPicPr>
          <p:nvPr/>
        </p:nvPicPr>
        <p:blipFill>
          <a:blip r:embed="rId3" cstate="print"/>
          <a:srcRect/>
          <a:stretch>
            <a:fillRect/>
          </a:stretch>
        </p:blipFill>
        <p:spPr bwMode="auto">
          <a:xfrm>
            <a:off x="5867182" y="4343400"/>
            <a:ext cx="2962493" cy="2514600"/>
          </a:xfrm>
          <a:prstGeom prst="rect">
            <a:avLst/>
          </a:prstGeom>
          <a:noFill/>
        </p:spPr>
      </p:pic>
      <p:pic>
        <p:nvPicPr>
          <p:cNvPr id="1028" name="Picture 4" descr="Image result for Torre de Babel pp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1265238"/>
            <a:ext cx="2381250" cy="26479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635" y="-4923928"/>
            <a:ext cx="8324850" cy="8315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42006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1" name="Image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552" y="846138"/>
            <a:ext cx="5445224" cy="5445224"/>
          </a:xfrm>
          <a:prstGeom prst="rect">
            <a:avLst/>
          </a:prstGeom>
        </p:spPr>
      </p:pic>
      <p:pic>
        <p:nvPicPr>
          <p:cNvPr id="16" name="Imagem 15"/>
          <p:cNvPicPr>
            <a:picLocks noChangeAspect="1"/>
          </p:cNvPicPr>
          <p:nvPr/>
        </p:nvPicPr>
        <p:blipFill>
          <a:blip r:embed="rId3" cstate="print"/>
          <a:stretch>
            <a:fillRect/>
          </a:stretch>
        </p:blipFill>
        <p:spPr>
          <a:xfrm>
            <a:off x="2771223" y="274638"/>
            <a:ext cx="5724525" cy="6629400"/>
          </a:xfrm>
          <a:prstGeom prst="rect">
            <a:avLst/>
          </a:prstGeom>
        </p:spPr>
      </p:pic>
      <p:grpSp>
        <p:nvGrpSpPr>
          <p:cNvPr id="15" name="Grupo 14"/>
          <p:cNvGrpSpPr/>
          <p:nvPr/>
        </p:nvGrpSpPr>
        <p:grpSpPr>
          <a:xfrm>
            <a:off x="3595471" y="1184052"/>
            <a:ext cx="5561313" cy="1161354"/>
            <a:chOff x="3595471" y="1184052"/>
            <a:chExt cx="5561313" cy="1161354"/>
          </a:xfrm>
        </p:grpSpPr>
        <p:pic>
          <p:nvPicPr>
            <p:cNvPr id="3" name="Imagem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95471" y="1196751"/>
              <a:ext cx="1277215" cy="1124712"/>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19212" y="1184052"/>
              <a:ext cx="1243584" cy="1140731"/>
            </a:xfrm>
            <a:prstGeom prst="rect">
              <a:avLst/>
            </a:prstGeom>
          </p:spPr>
        </p:pic>
        <p:pic>
          <p:nvPicPr>
            <p:cNvPr id="4" name="Imagem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30683" y="1196752"/>
              <a:ext cx="1243584" cy="1101189"/>
            </a:xfrm>
            <a:prstGeom prst="rect">
              <a:avLst/>
            </a:prstGeom>
          </p:spPr>
        </p:pic>
        <p:pic>
          <p:nvPicPr>
            <p:cNvPr id="5" name="Imagem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51654" y="1185040"/>
              <a:ext cx="1243584" cy="1157490"/>
            </a:xfrm>
            <a:prstGeom prst="rect">
              <a:avLst/>
            </a:prstGeom>
          </p:spPr>
        </p:pic>
        <p:pic>
          <p:nvPicPr>
            <p:cNvPr id="7" name="Imagem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50939" y="1196752"/>
              <a:ext cx="1243584" cy="1139161"/>
            </a:xfrm>
            <a:prstGeom prst="rect">
              <a:avLst/>
            </a:prstGeom>
          </p:spPr>
        </p:pic>
        <p:pic>
          <p:nvPicPr>
            <p:cNvPr id="12" name="Imagem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684594" y="1206197"/>
              <a:ext cx="1243584" cy="1118262"/>
            </a:xfrm>
            <a:prstGeom prst="rect">
              <a:avLst/>
            </a:prstGeom>
          </p:spPr>
        </p:pic>
        <p:pic>
          <p:nvPicPr>
            <p:cNvPr id="8" name="Imagem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288856" y="1196752"/>
              <a:ext cx="1243584" cy="1129668"/>
            </a:xfrm>
            <a:prstGeom prst="rect">
              <a:avLst/>
            </a:prstGeom>
          </p:spPr>
        </p:pic>
        <p:pic>
          <p:nvPicPr>
            <p:cNvPr id="9" name="Imagem 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906669" y="1196752"/>
              <a:ext cx="1243584" cy="1148654"/>
            </a:xfrm>
            <a:prstGeom prst="rect">
              <a:avLst/>
            </a:prstGeom>
          </p:spPr>
        </p:pic>
        <p:pic>
          <p:nvPicPr>
            <p:cNvPr id="10" name="Imagem 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512992" y="1201039"/>
              <a:ext cx="643792" cy="1128791"/>
            </a:xfrm>
            <a:prstGeom prst="rect">
              <a:avLst/>
            </a:prstGeom>
          </p:spPr>
        </p:pic>
        <p:sp>
          <p:nvSpPr>
            <p:cNvPr id="14" name="Retângulo 13"/>
            <p:cNvSpPr/>
            <p:nvPr/>
          </p:nvSpPr>
          <p:spPr bwMode="auto">
            <a:xfrm>
              <a:off x="3595471" y="1185130"/>
              <a:ext cx="5548529" cy="115078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xmlns="" val="39482082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pt-BR"/>
          </a:p>
        </p:txBody>
      </p:sp>
      <p:pic>
        <p:nvPicPr>
          <p:cNvPr id="4" name="Picture 3" descr="James-and-Daniel-Kelly-007.jpg"/>
          <p:cNvPicPr>
            <a:picLocks noChangeAspect="1"/>
          </p:cNvPicPr>
          <p:nvPr/>
        </p:nvPicPr>
        <p:blipFill>
          <a:blip r:embed="rId3" cstate="print"/>
          <a:stretch>
            <a:fillRect/>
          </a:stretch>
        </p:blipFill>
        <p:spPr>
          <a:xfrm>
            <a:off x="1385000" y="1816800"/>
            <a:ext cx="7874000" cy="4724400"/>
          </a:xfrm>
          <a:prstGeom prst="rect">
            <a:avLst/>
          </a:prstGeom>
        </p:spPr>
      </p:pic>
      <p:sp>
        <p:nvSpPr>
          <p:cNvPr id="5" name="Title 1"/>
          <p:cNvSpPr>
            <a:spLocks noGrp="1"/>
          </p:cNvSpPr>
          <p:nvPr>
            <p:ph type="title"/>
          </p:nvPr>
        </p:nvSpPr>
        <p:spPr>
          <a:xfrm>
            <a:off x="457200" y="274638"/>
            <a:ext cx="8229600" cy="1143000"/>
          </a:xfrm>
        </p:spPr>
        <p:txBody>
          <a:bodyPr/>
          <a:lstStyle/>
          <a:p>
            <a:r>
              <a:rPr lang="pt-BR" dirty="0" smtClean="0"/>
              <a:t>Geminas</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Ninrode – Grande Rebelde</a:t>
            </a:r>
            <a:endParaRPr lang="pt-BR" dirty="0"/>
          </a:p>
        </p:txBody>
      </p:sp>
      <p:sp>
        <p:nvSpPr>
          <p:cNvPr id="3" name="Espaço Reservado para Conteúdo 2"/>
          <p:cNvSpPr>
            <a:spLocks noGrp="1"/>
          </p:cNvSpPr>
          <p:nvPr>
            <p:ph idx="1"/>
          </p:nvPr>
        </p:nvSpPr>
        <p:spPr>
          <a:xfrm>
            <a:off x="323528" y="1268760"/>
            <a:ext cx="8496944" cy="4525963"/>
          </a:xfrm>
        </p:spPr>
        <p:txBody>
          <a:bodyPr/>
          <a:lstStyle/>
          <a:p>
            <a:pPr marL="0" indent="0">
              <a:buNone/>
            </a:pPr>
            <a:r>
              <a:rPr lang="pt-BR" sz="2800" dirty="0"/>
              <a:t>Eu acredito que Rom. </a:t>
            </a:r>
            <a:r>
              <a:rPr lang="pt-BR" sz="2800" dirty="0" smtClean="0"/>
              <a:t>1:18-32 </a:t>
            </a:r>
            <a:r>
              <a:rPr lang="pt-BR" sz="2800" dirty="0"/>
              <a:t>também descreve a deterioração moral e espiritual de </a:t>
            </a:r>
            <a:r>
              <a:rPr lang="pt-BR" sz="2800" dirty="0" smtClean="0"/>
              <a:t>Ninrode </a:t>
            </a:r>
            <a:r>
              <a:rPr lang="pt-BR" sz="2800" dirty="0"/>
              <a:t>e seus seguidores. Isso logo levou ao panteísmo, ao politeísmo e à idolatria. Há evidências abundantes de que todas as formas de paganismo vieram originalmente dessa antiga religião babilônica. A identidade essencial dos vários deuses e deusas de Roma, Grécia, Índia, Egito e outras nações com o panteão original dos babilônios está bem estabelecida</a:t>
            </a:r>
            <a:r>
              <a:rPr lang="pt-BR" sz="2800" dirty="0" smtClean="0"/>
              <a:t>.</a:t>
            </a:r>
            <a:endParaRPr lang="pt-BR" sz="2800" dirty="0"/>
          </a:p>
        </p:txBody>
      </p:sp>
    </p:spTree>
    <p:extLst>
      <p:ext uri="{BB962C8B-B14F-4D97-AF65-F5344CB8AC3E}">
        <p14:creationId xmlns:p14="http://schemas.microsoft.com/office/powerpoint/2010/main" xmlns="" val="265478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Ninrode – Grande Rebelde</a:t>
            </a:r>
            <a:endParaRPr lang="pt-BR" dirty="0"/>
          </a:p>
        </p:txBody>
      </p:sp>
      <p:sp>
        <p:nvSpPr>
          <p:cNvPr id="3" name="Espaço Reservado para Conteúdo 2"/>
          <p:cNvSpPr>
            <a:spLocks noGrp="1"/>
          </p:cNvSpPr>
          <p:nvPr>
            <p:ph idx="1"/>
          </p:nvPr>
        </p:nvSpPr>
        <p:spPr>
          <a:xfrm>
            <a:off x="323528" y="1268760"/>
            <a:ext cx="8496944" cy="4525963"/>
          </a:xfrm>
        </p:spPr>
        <p:txBody>
          <a:bodyPr/>
          <a:lstStyle/>
          <a:p>
            <a:pPr marL="0" indent="0">
              <a:buNone/>
            </a:pPr>
            <a:r>
              <a:rPr lang="pt-BR" sz="2800" dirty="0" smtClean="0"/>
              <a:t>Essas </a:t>
            </a:r>
            <a:r>
              <a:rPr lang="pt-BR" sz="2800" dirty="0"/>
              <a:t>deidades pagãs também foram identificadas com as estrelas e planetas, com a adoração do sol ocupando um lugar central. Esse sistema foi formalizado no zodíaco, com suas numerosas </a:t>
            </a:r>
            <a:r>
              <a:rPr lang="pt-BR" sz="2800" dirty="0" smtClean="0"/>
              <a:t>constelações. </a:t>
            </a:r>
          </a:p>
          <a:p>
            <a:pPr marL="0" indent="0">
              <a:buNone/>
            </a:pPr>
            <a:endParaRPr lang="pt-BR" sz="2800" dirty="0"/>
          </a:p>
          <a:p>
            <a:pPr marL="0" indent="0">
              <a:buNone/>
            </a:pPr>
            <a:r>
              <a:rPr lang="pt-BR" sz="2800" dirty="0" smtClean="0"/>
              <a:t>Também </a:t>
            </a:r>
            <a:r>
              <a:rPr lang="pt-BR" sz="2800" dirty="0"/>
              <a:t>uma construção notável </a:t>
            </a:r>
            <a:r>
              <a:rPr lang="pt-BR" sz="2800" dirty="0" smtClean="0"/>
              <a:t>parece </a:t>
            </a:r>
            <a:r>
              <a:rPr lang="pt-BR" sz="2800" dirty="0"/>
              <a:t>ter sido a posse comum de todas as nações da </a:t>
            </a:r>
            <a:r>
              <a:rPr lang="pt-BR" sz="2800" dirty="0" smtClean="0"/>
              <a:t>antiguidade: o </a:t>
            </a:r>
            <a:r>
              <a:rPr lang="pt-BR" sz="2800" b="1" dirty="0" smtClean="0">
                <a:solidFill>
                  <a:srgbClr val="000000"/>
                </a:solidFill>
                <a:effectLst>
                  <a:outerShdw blurRad="38100" dist="38100" dir="2700000" algn="tl">
                    <a:srgbClr val="FFFFFF"/>
                  </a:outerShdw>
                </a:effectLst>
              </a:rPr>
              <a:t>zigurate </a:t>
            </a:r>
            <a:r>
              <a:rPr lang="pt-BR" sz="2800" dirty="0" smtClean="0"/>
              <a:t>.</a:t>
            </a:r>
            <a:endParaRPr lang="pt-BR" sz="2800" dirty="0"/>
          </a:p>
          <a:p>
            <a:pPr marL="0" indent="0">
              <a:buNone/>
            </a:pPr>
            <a:endParaRPr lang="pt-BR" sz="2800" dirty="0"/>
          </a:p>
        </p:txBody>
      </p:sp>
    </p:spTree>
    <p:extLst>
      <p:ext uri="{BB962C8B-B14F-4D97-AF65-F5344CB8AC3E}">
        <p14:creationId xmlns:p14="http://schemas.microsoft.com/office/powerpoint/2010/main" xmlns="" val="2989215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14128</TotalTime>
  <Words>3004</Words>
  <Application>Microsoft Office PowerPoint</Application>
  <PresentationFormat>On-screen Show (4:3)</PresentationFormat>
  <Paragraphs>192</Paragraphs>
  <Slides>72</Slides>
  <Notes>8</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Office Theme</vt:lpstr>
      <vt:lpstr>Design padrão</vt:lpstr>
      <vt:lpstr>Há Cinco Eventos Necessários Para Entender Nosso Mundo De Hoje</vt:lpstr>
      <vt:lpstr>O Torre de Babel é importante porque aqui tem o origem das culturas, raças e línguas de hoje.</vt:lpstr>
      <vt:lpstr>Slide 3</vt:lpstr>
      <vt:lpstr>Slide 4</vt:lpstr>
      <vt:lpstr>Uma Torre Para O Ceu</vt:lpstr>
      <vt:lpstr>Torre Para O Ceu</vt:lpstr>
      <vt:lpstr>Slide 7</vt:lpstr>
      <vt:lpstr>Ninrode – Grande Rebelde</vt:lpstr>
      <vt:lpstr>Ninrode – Grande Rebelde</vt:lpstr>
      <vt:lpstr>Slide 10</vt:lpstr>
      <vt:lpstr>Slide 11</vt:lpstr>
      <vt:lpstr>Slide 12</vt:lpstr>
      <vt:lpstr>A Tabela das Nações  (Gên. 10)</vt:lpstr>
      <vt:lpstr>Slide 14</vt:lpstr>
      <vt:lpstr>Slide 15</vt:lpstr>
      <vt:lpstr>LENDAS do BABEL de TODO o MUNDO</vt:lpstr>
      <vt:lpstr>LENDAS do BABEL de TODO o MUNDO</vt:lpstr>
      <vt:lpstr>LENDAS do BABEL de TODO o MUNDO</vt:lpstr>
      <vt:lpstr>LENDAS do BABEL de TODO o MUNDO</vt:lpstr>
      <vt:lpstr>LENDAS do BABEL de TODO o MUNDO</vt:lpstr>
      <vt:lpstr>LENDAS do BABEL de TODO o MUNDO</vt:lpstr>
      <vt:lpstr>LENDAS do BABEL de TODO o MUNDO</vt:lpstr>
      <vt:lpstr>LENDAS do BABEL de TODO o MUNDO</vt:lpstr>
      <vt:lpstr>PIRAMIDES ENCONTRADOS EM TODO o MUNDO</vt:lpstr>
      <vt:lpstr>PIRAMIDES ENCONTRADOS EM TODO o MUNDO</vt:lpstr>
      <vt:lpstr>PIRAMIDES ENCONTRADOS EM TODO o MUNDO</vt:lpstr>
      <vt:lpstr>PIRAMIDES ENCONTRADOS EM TODO o MUNDO</vt:lpstr>
      <vt:lpstr>PIRAMIDES ENCONTRADOS EM TODO o MUNDO</vt:lpstr>
      <vt:lpstr>PIRAMIDES ENCONTRADOS EM TODO o MUNDO</vt:lpstr>
      <vt:lpstr>PIRAMIDES ENCONTRADOS EM TODO o MUNDO</vt:lpstr>
      <vt:lpstr>PIRAMIDES ENCONTRADOS EM TODO o MUNDO</vt:lpstr>
      <vt:lpstr>PIRAMIDES ENCONTRADOS EM TODO o MUNDO</vt:lpstr>
      <vt:lpstr>PIRAMIDES ENCONTRADOS EM TODO o MUNDO</vt:lpstr>
      <vt:lpstr>DO TORRE SAIU AS NAÇÕES DO MUNDO</vt:lpstr>
      <vt:lpstr>Slide 35</vt:lpstr>
      <vt:lpstr>Slide 36</vt:lpstr>
      <vt:lpstr>Slide 37</vt:lpstr>
      <vt:lpstr>A Variação do Melanoma É Determinado Por Alelos</vt:lpstr>
      <vt:lpstr>A Melanoma Determina O Cor da Pele</vt:lpstr>
      <vt:lpstr>Com a combinação certo de alelos, um casal com pele marrom escuro, pode ter filhos com pele marrom claro.</vt:lpstr>
      <vt:lpstr>Slide 41</vt:lpstr>
      <vt:lpstr>Pais Negros com Filhos Brancos</vt:lpstr>
      <vt:lpstr>Pais negros com um filho preto e outro branco</vt:lpstr>
      <vt:lpstr>Pais Branco com Filha Preta</vt:lpstr>
      <vt:lpstr>GÊMEAS </vt:lpstr>
      <vt:lpstr>As meninas gêmeas  nasceram em Austrália em Maio de 2006.</vt:lpstr>
      <vt:lpstr>Os meninos gêmeos Richardson (nascido em julho de 2006 em Inglaterra)</vt:lpstr>
      <vt:lpstr>GÊMEAS </vt:lpstr>
      <vt:lpstr>GÊMEAS </vt:lpstr>
      <vt:lpstr>GÊMEAS </vt:lpstr>
      <vt:lpstr>Slide 51</vt:lpstr>
      <vt:lpstr>Slide 52</vt:lpstr>
      <vt:lpstr>Slide 53</vt:lpstr>
      <vt:lpstr>Slide 54</vt:lpstr>
      <vt:lpstr>Slide 55</vt:lpstr>
      <vt:lpstr>Slide 56</vt:lpstr>
      <vt:lpstr>Slide 57</vt:lpstr>
      <vt:lpstr>Slide 58</vt:lpstr>
      <vt:lpstr>LENDAS do BABEL de TODO o MUNDO</vt:lpstr>
      <vt:lpstr>Slide 60</vt:lpstr>
      <vt:lpstr>Slide 61</vt:lpstr>
      <vt:lpstr>Slide 62</vt:lpstr>
      <vt:lpstr>Slide 63</vt:lpstr>
      <vt:lpstr>2300 + pirâmides no mundo</vt:lpstr>
      <vt:lpstr>2300 + pirâmides no mundo</vt:lpstr>
      <vt:lpstr>2300 + pirâmides no mundo</vt:lpstr>
      <vt:lpstr>2300 + pirâmides no mundo</vt:lpstr>
      <vt:lpstr>2300 + pirâmides no mundo</vt:lpstr>
      <vt:lpstr>2300 + pirâmides no mundo</vt:lpstr>
      <vt:lpstr>Slide 70</vt:lpstr>
      <vt:lpstr>Slide 71</vt:lpstr>
      <vt:lpstr>Geminas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 Cinco Eventos Necessários Para Entender Nosso Mundo De Hoje</dc:title>
  <dc:creator>Owner</dc:creator>
  <cp:lastModifiedBy>Dan</cp:lastModifiedBy>
  <cp:revision>84</cp:revision>
  <dcterms:created xsi:type="dcterms:W3CDTF">2015-01-31T00:23:01Z</dcterms:created>
  <dcterms:modified xsi:type="dcterms:W3CDTF">2021-06-26T00:06:06Z</dcterms:modified>
</cp:coreProperties>
</file>